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29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30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31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43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44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45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46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47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48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49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50.xml" ContentType="application/vnd.openxmlformats-officedocument.themeOverride+xml"/>
  <Override PartName="/ppt/theme/themeOverride51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52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53.xml" ContentType="application/vnd.openxmlformats-officedocument.themeOverride+xml"/>
  <Override PartName="/ppt/notesSlides/notesSlide32.xml" ContentType="application/vnd.openxmlformats-officedocument.presentationml.notesSlide+xml"/>
  <Override PartName="/ppt/theme/themeOverride54.xml" ContentType="application/vnd.openxmlformats-officedocument.themeOverride+xml"/>
  <Override PartName="/ppt/theme/themeOverride55.xml" ContentType="application/vnd.openxmlformats-officedocument.themeOverride+xml"/>
  <Override PartName="/ppt/theme/themeOverride56.xml" ContentType="application/vnd.openxmlformats-officedocument.themeOverride+xml"/>
  <Override PartName="/ppt/theme/themeOverride57.xml" ContentType="application/vnd.openxmlformats-officedocument.themeOverride+xml"/>
  <Override PartName="/ppt/theme/themeOverride58.xml" ContentType="application/vnd.openxmlformats-officedocument.themeOverride+xml"/>
  <Override PartName="/ppt/theme/themeOverride59.xml" ContentType="application/vnd.openxmlformats-officedocument.themeOverride+xml"/>
  <Override PartName="/ppt/theme/themeOverride60.xml" ContentType="application/vnd.openxmlformats-officedocument.themeOverride+xml"/>
  <Override PartName="/ppt/theme/themeOverride61.xml" ContentType="application/vnd.openxmlformats-officedocument.themeOverride+xml"/>
  <Override PartName="/ppt/notesSlides/notesSlide33.xml" ContentType="application/vnd.openxmlformats-officedocument.presentationml.notesSlide+xml"/>
  <Override PartName="/ppt/theme/themeOverride62.xml" ContentType="application/vnd.openxmlformats-officedocument.themeOverride+xml"/>
  <Override PartName="/ppt/notesSlides/notesSlide34.xml" ContentType="application/vnd.openxmlformats-officedocument.presentationml.notesSlide+xml"/>
  <Override PartName="/ppt/theme/themeOverride63.xml" ContentType="application/vnd.openxmlformats-officedocument.themeOverride+xml"/>
  <Override PartName="/ppt/notesSlides/notesSlide35.xml" ContentType="application/vnd.openxmlformats-officedocument.presentationml.notesSlide+xml"/>
  <Override PartName="/ppt/theme/themeOverride64.xml" ContentType="application/vnd.openxmlformats-officedocument.themeOverride+xml"/>
  <Override PartName="/ppt/notesSlides/notesSlide36.xml" ContentType="application/vnd.openxmlformats-officedocument.presentationml.notesSlide+xml"/>
  <Override PartName="/ppt/theme/themeOverride65.xml" ContentType="application/vnd.openxmlformats-officedocument.themeOverride+xml"/>
  <Override PartName="/ppt/notesSlides/notesSlide37.xml" ContentType="application/vnd.openxmlformats-officedocument.presentationml.notesSlide+xml"/>
  <Override PartName="/ppt/theme/themeOverride66.xml" ContentType="application/vnd.openxmlformats-officedocument.themeOverride+xml"/>
  <Override PartName="/ppt/notesSlides/notesSlide38.xml" ContentType="application/vnd.openxmlformats-officedocument.presentationml.notesSlide+xml"/>
  <Override PartName="/ppt/theme/themeOverride67.xml" ContentType="application/vnd.openxmlformats-officedocument.themeOverride+xml"/>
  <Override PartName="/ppt/notesSlides/notesSlide39.xml" ContentType="application/vnd.openxmlformats-officedocument.presentationml.notesSlide+xml"/>
  <Override PartName="/ppt/theme/themeOverride68.xml" ContentType="application/vnd.openxmlformats-officedocument.themeOverride+xml"/>
  <Override PartName="/ppt/notesSlides/notesSlide40.xml" ContentType="application/vnd.openxmlformats-officedocument.presentationml.notesSlide+xml"/>
  <Override PartName="/ppt/theme/themeOverride69.xml" ContentType="application/vnd.openxmlformats-officedocument.themeOverride+xml"/>
  <Override PartName="/ppt/notesSlides/notesSlide41.xml" ContentType="application/vnd.openxmlformats-officedocument.presentationml.notesSlide+xml"/>
  <Override PartName="/ppt/theme/themeOverride70.xml" ContentType="application/vnd.openxmlformats-officedocument.themeOverride+xml"/>
  <Override PartName="/ppt/notesSlides/notesSlide42.xml" ContentType="application/vnd.openxmlformats-officedocument.presentationml.notesSlide+xml"/>
  <Override PartName="/ppt/theme/themeOverride71.xml" ContentType="application/vnd.openxmlformats-officedocument.themeOverride+xml"/>
  <Override PartName="/ppt/theme/themeOverride72.xml" ContentType="application/vnd.openxmlformats-officedocument.themeOverride+xml"/>
  <Override PartName="/ppt/theme/themeOverride73.xml" ContentType="application/vnd.openxmlformats-officedocument.themeOverride+xml"/>
  <Override PartName="/ppt/theme/themeOverride74.xml" ContentType="application/vnd.openxmlformats-officedocument.themeOverride+xml"/>
  <Override PartName="/ppt/theme/themeOverride75.xml" ContentType="application/vnd.openxmlformats-officedocument.themeOverride+xml"/>
  <Override PartName="/ppt/theme/themeOverride76.xml" ContentType="application/vnd.openxmlformats-officedocument.themeOverride+xml"/>
  <Override PartName="/ppt/theme/themeOverride77.xml" ContentType="application/vnd.openxmlformats-officedocument.themeOverride+xml"/>
  <Override PartName="/ppt/theme/themeOverride78.xml" ContentType="application/vnd.openxmlformats-officedocument.themeOverride+xml"/>
  <Override PartName="/ppt/theme/themeOverride79.xml" ContentType="application/vnd.openxmlformats-officedocument.themeOverride+xml"/>
  <Override PartName="/ppt/theme/themeOverride80.xml" ContentType="application/vnd.openxmlformats-officedocument.themeOverride+xml"/>
  <Override PartName="/ppt/notesSlides/notesSlide43.xml" ContentType="application/vnd.openxmlformats-officedocument.presentationml.notesSlide+xml"/>
  <Override PartName="/ppt/theme/themeOverride81.xml" ContentType="application/vnd.openxmlformats-officedocument.themeOverride+xml"/>
  <Override PartName="/ppt/notesSlides/notesSlide44.xml" ContentType="application/vnd.openxmlformats-officedocument.presentationml.notesSlide+xml"/>
  <Override PartName="/ppt/theme/themeOverride82.xml" ContentType="application/vnd.openxmlformats-officedocument.themeOverride+xml"/>
  <Override PartName="/ppt/notesSlides/notesSlide45.xml" ContentType="application/vnd.openxmlformats-officedocument.presentationml.notesSlide+xml"/>
  <Override PartName="/ppt/theme/themeOverride83.xml" ContentType="application/vnd.openxmlformats-officedocument.themeOverride+xml"/>
  <Override PartName="/ppt/notesSlides/notesSlide46.xml" ContentType="application/vnd.openxmlformats-officedocument.presentationml.notesSlide+xml"/>
  <Override PartName="/ppt/theme/themeOverride84.xml" ContentType="application/vnd.openxmlformats-officedocument.themeOverride+xml"/>
  <Override PartName="/ppt/notesSlides/notesSlide47.xml" ContentType="application/vnd.openxmlformats-officedocument.presentationml.notesSlide+xml"/>
  <Override PartName="/ppt/theme/themeOverride85.xml" ContentType="application/vnd.openxmlformats-officedocument.themeOverride+xml"/>
  <Override PartName="/ppt/notesSlides/notesSlide48.xml" ContentType="application/vnd.openxmlformats-officedocument.presentationml.notesSlide+xml"/>
  <Override PartName="/ppt/theme/themeOverride86.xml" ContentType="application/vnd.openxmlformats-officedocument.themeOverride+xml"/>
  <Override PartName="/ppt/notesSlides/notesSlide49.xml" ContentType="application/vnd.openxmlformats-officedocument.presentationml.notesSlide+xml"/>
  <Override PartName="/ppt/theme/themeOverride87.xml" ContentType="application/vnd.openxmlformats-officedocument.themeOverride+xml"/>
  <Override PartName="/ppt/notesSlides/notesSlide50.xml" ContentType="application/vnd.openxmlformats-officedocument.presentationml.notesSlide+xml"/>
  <Override PartName="/ppt/theme/themeOverride88.xml" ContentType="application/vnd.openxmlformats-officedocument.themeOverride+xml"/>
  <Override PartName="/ppt/notesSlides/notesSlide51.xml" ContentType="application/vnd.openxmlformats-officedocument.presentationml.notesSlide+xml"/>
  <Override PartName="/ppt/theme/themeOverride89.xml" ContentType="application/vnd.openxmlformats-officedocument.themeOverride+xml"/>
  <Override PartName="/ppt/notesSlides/notesSlide52.xml" ContentType="application/vnd.openxmlformats-officedocument.presentationml.notesSlide+xml"/>
  <Override PartName="/ppt/theme/themeOverride90.xml" ContentType="application/vnd.openxmlformats-officedocument.themeOverride+xml"/>
  <Override PartName="/ppt/notesSlides/notesSlide53.xml" ContentType="application/vnd.openxmlformats-officedocument.presentationml.notesSlide+xml"/>
  <Override PartName="/ppt/theme/themeOverride91.xml" ContentType="application/vnd.openxmlformats-officedocument.themeOverride+xml"/>
  <Override PartName="/ppt/notesSlides/notesSlide54.xml" ContentType="application/vnd.openxmlformats-officedocument.presentationml.notesSlide+xml"/>
  <Override PartName="/ppt/theme/themeOverride92.xml" ContentType="application/vnd.openxmlformats-officedocument.themeOverride+xml"/>
  <Override PartName="/ppt/notesSlides/notesSlide55.xml" ContentType="application/vnd.openxmlformats-officedocument.presentationml.notesSlide+xml"/>
  <Override PartName="/ppt/theme/themeOverride93.xml" ContentType="application/vnd.openxmlformats-officedocument.themeOverride+xml"/>
  <Override PartName="/ppt/notesSlides/notesSlide56.xml" ContentType="application/vnd.openxmlformats-officedocument.presentationml.notesSlide+xml"/>
  <Override PartName="/ppt/theme/themeOverride94.xml" ContentType="application/vnd.openxmlformats-officedocument.themeOverride+xml"/>
  <Override PartName="/ppt/notesSlides/notesSlide57.xml" ContentType="application/vnd.openxmlformats-officedocument.presentationml.notesSlide+xml"/>
  <Override PartName="/ppt/theme/themeOverride95.xml" ContentType="application/vnd.openxmlformats-officedocument.themeOverride+xml"/>
  <Override PartName="/ppt/notesSlides/notesSlide58.xml" ContentType="application/vnd.openxmlformats-officedocument.presentationml.notesSlide+xml"/>
  <Override PartName="/ppt/theme/themeOverride96.xml" ContentType="application/vnd.openxmlformats-officedocument.themeOverride+xml"/>
  <Override PartName="/ppt/notesSlides/notesSlide59.xml" ContentType="application/vnd.openxmlformats-officedocument.presentationml.notesSlide+xml"/>
  <Override PartName="/ppt/theme/themeOverride97.xml" ContentType="application/vnd.openxmlformats-officedocument.themeOverride+xml"/>
  <Override PartName="/ppt/notesSlides/notesSlide60.xml" ContentType="application/vnd.openxmlformats-officedocument.presentationml.notesSlide+xml"/>
  <Override PartName="/ppt/theme/themeOverride98.xml" ContentType="application/vnd.openxmlformats-officedocument.themeOverride+xml"/>
  <Override PartName="/ppt/notesSlides/notesSlide61.xml" ContentType="application/vnd.openxmlformats-officedocument.presentationml.notesSlide+xml"/>
  <Override PartName="/ppt/theme/themeOverride99.xml" ContentType="application/vnd.openxmlformats-officedocument.themeOverride+xml"/>
  <Override PartName="/ppt/notesSlides/notesSlide62.xml" ContentType="application/vnd.openxmlformats-officedocument.presentationml.notesSlide+xml"/>
  <Override PartName="/ppt/theme/themeOverride100.xml" ContentType="application/vnd.openxmlformats-officedocument.themeOverride+xml"/>
  <Override PartName="/ppt/notesSlides/notesSlide63.xml" ContentType="application/vnd.openxmlformats-officedocument.presentationml.notesSlide+xml"/>
  <Override PartName="/ppt/theme/themeOverride101.xml" ContentType="application/vnd.openxmlformats-officedocument.themeOverr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theme/themeOverride102.xml" ContentType="application/vnd.openxmlformats-officedocument.themeOverride+xml"/>
  <Override PartName="/ppt/notesSlides/notesSlide69.xml" ContentType="application/vnd.openxmlformats-officedocument.presentationml.notesSlide+xml"/>
  <Override PartName="/ppt/theme/themeOverride103.xml" ContentType="application/vnd.openxmlformats-officedocument.themeOverride+xml"/>
  <Override PartName="/ppt/theme/themeOverride104.xml" ContentType="application/vnd.openxmlformats-officedocument.themeOverr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theme/themeOverride105.xml" ContentType="application/vnd.openxmlformats-officedocument.themeOverr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theme/themeOverride106.xml" ContentType="application/vnd.openxmlformats-officedocument.themeOverride+xml"/>
  <Override PartName="/ppt/theme/themeOverride107.xml" ContentType="application/vnd.openxmlformats-officedocument.themeOverride+xml"/>
  <Override PartName="/ppt/theme/themeOverride108.xml" ContentType="application/vnd.openxmlformats-officedocument.themeOverride+xml"/>
  <Override PartName="/ppt/theme/themeOverride10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3"/>
  </p:notesMasterIdLst>
  <p:sldIdLst>
    <p:sldId id="383" r:id="rId2"/>
    <p:sldId id="500" r:id="rId3"/>
    <p:sldId id="501" r:id="rId4"/>
    <p:sldId id="533" r:id="rId5"/>
    <p:sldId id="534" r:id="rId6"/>
    <p:sldId id="535" r:id="rId7"/>
    <p:sldId id="536" r:id="rId8"/>
    <p:sldId id="537" r:id="rId9"/>
    <p:sldId id="538" r:id="rId10"/>
    <p:sldId id="539" r:id="rId11"/>
    <p:sldId id="502" r:id="rId12"/>
    <p:sldId id="503" r:id="rId13"/>
    <p:sldId id="504" r:id="rId14"/>
    <p:sldId id="540" r:id="rId15"/>
    <p:sldId id="541" r:id="rId16"/>
    <p:sldId id="542" r:id="rId17"/>
    <p:sldId id="543" r:id="rId18"/>
    <p:sldId id="544" r:id="rId19"/>
    <p:sldId id="545" r:id="rId20"/>
    <p:sldId id="546" r:id="rId21"/>
    <p:sldId id="313" r:id="rId22"/>
    <p:sldId id="506" r:id="rId23"/>
    <p:sldId id="507" r:id="rId24"/>
    <p:sldId id="508" r:id="rId25"/>
    <p:sldId id="509" r:id="rId26"/>
    <p:sldId id="510" r:id="rId27"/>
    <p:sldId id="511" r:id="rId28"/>
    <p:sldId id="512" r:id="rId29"/>
    <p:sldId id="513" r:id="rId30"/>
    <p:sldId id="382" r:id="rId31"/>
    <p:sldId id="323" r:id="rId32"/>
    <p:sldId id="324" r:id="rId33"/>
    <p:sldId id="514" r:id="rId34"/>
    <p:sldId id="515" r:id="rId35"/>
    <p:sldId id="516" r:id="rId36"/>
    <p:sldId id="517" r:id="rId37"/>
    <p:sldId id="518" r:id="rId38"/>
    <p:sldId id="519" r:id="rId39"/>
    <p:sldId id="520" r:id="rId40"/>
    <p:sldId id="387" r:id="rId41"/>
    <p:sldId id="333" r:id="rId42"/>
    <p:sldId id="547" r:id="rId43"/>
    <p:sldId id="548" r:id="rId44"/>
    <p:sldId id="549" r:id="rId45"/>
    <p:sldId id="550" r:id="rId46"/>
    <p:sldId id="551" r:id="rId47"/>
    <p:sldId id="552" r:id="rId48"/>
    <p:sldId id="553" r:id="rId49"/>
    <p:sldId id="390" r:id="rId50"/>
    <p:sldId id="393" r:id="rId51"/>
    <p:sldId id="392" r:id="rId52"/>
    <p:sldId id="554" r:id="rId53"/>
    <p:sldId id="555" r:id="rId54"/>
    <p:sldId id="556" r:id="rId55"/>
    <p:sldId id="557" r:id="rId56"/>
    <p:sldId id="558" r:id="rId57"/>
    <p:sldId id="559" r:id="rId58"/>
    <p:sldId id="560" r:id="rId59"/>
    <p:sldId id="384" r:id="rId60"/>
    <p:sldId id="295" r:id="rId61"/>
    <p:sldId id="296" r:id="rId62"/>
    <p:sldId id="505" r:id="rId63"/>
    <p:sldId id="472" r:id="rId64"/>
    <p:sldId id="482" r:id="rId65"/>
    <p:sldId id="473" r:id="rId66"/>
    <p:sldId id="475" r:id="rId67"/>
    <p:sldId id="474" r:id="rId68"/>
    <p:sldId id="483" r:id="rId69"/>
    <p:sldId id="381" r:id="rId70"/>
    <p:sldId id="304" r:id="rId71"/>
    <p:sldId id="305" r:id="rId72"/>
    <p:sldId id="484" r:id="rId73"/>
    <p:sldId id="465" r:id="rId74"/>
    <p:sldId id="469" r:id="rId75"/>
    <p:sldId id="466" r:id="rId76"/>
    <p:sldId id="471" r:id="rId77"/>
    <p:sldId id="467" r:id="rId78"/>
    <p:sldId id="470" r:id="rId79"/>
    <p:sldId id="332" r:id="rId80"/>
    <p:sldId id="388" r:id="rId81"/>
    <p:sldId id="486" r:id="rId82"/>
    <p:sldId id="487" r:id="rId83"/>
    <p:sldId id="488" r:id="rId84"/>
    <p:sldId id="489" r:id="rId85"/>
    <p:sldId id="490" r:id="rId86"/>
    <p:sldId id="491" r:id="rId87"/>
    <p:sldId id="492" r:id="rId88"/>
    <p:sldId id="385" r:id="rId89"/>
    <p:sldId id="341" r:id="rId90"/>
    <p:sldId id="342" r:id="rId91"/>
    <p:sldId id="493" r:id="rId92"/>
    <p:sldId id="494" r:id="rId93"/>
    <p:sldId id="495" r:id="rId94"/>
    <p:sldId id="496" r:id="rId95"/>
    <p:sldId id="497" r:id="rId96"/>
    <p:sldId id="498" r:id="rId97"/>
    <p:sldId id="499" r:id="rId98"/>
    <p:sldId id="361" r:id="rId99"/>
    <p:sldId id="362" r:id="rId100"/>
    <p:sldId id="521" r:id="rId101"/>
    <p:sldId id="522" r:id="rId102"/>
    <p:sldId id="523" r:id="rId103"/>
    <p:sldId id="524" r:id="rId104"/>
    <p:sldId id="525" r:id="rId105"/>
    <p:sldId id="526" r:id="rId106"/>
    <p:sldId id="369" r:id="rId107"/>
    <p:sldId id="370" r:id="rId108"/>
    <p:sldId id="371" r:id="rId109"/>
    <p:sldId id="527" r:id="rId110"/>
    <p:sldId id="528" r:id="rId111"/>
    <p:sldId id="529" r:id="rId112"/>
    <p:sldId id="530" r:id="rId113"/>
    <p:sldId id="531" r:id="rId114"/>
    <p:sldId id="532" r:id="rId115"/>
    <p:sldId id="379" r:id="rId116"/>
    <p:sldId id="406" r:id="rId117"/>
    <p:sldId id="350" r:id="rId118"/>
    <p:sldId id="351" r:id="rId119"/>
    <p:sldId id="479" r:id="rId120"/>
    <p:sldId id="480" r:id="rId121"/>
    <p:sldId id="481" r:id="rId122"/>
    <p:sldId id="375" r:id="rId123"/>
    <p:sldId id="360" r:id="rId124"/>
    <p:sldId id="355" r:id="rId125"/>
    <p:sldId id="476" r:id="rId126"/>
    <p:sldId id="477" r:id="rId127"/>
    <p:sldId id="478" r:id="rId128"/>
    <p:sldId id="407" r:id="rId129"/>
    <p:sldId id="461" r:id="rId130"/>
    <p:sldId id="561" r:id="rId131"/>
    <p:sldId id="562" r:id="rId132"/>
  </p:sldIdLst>
  <p:sldSz cx="9144000" cy="6858000" type="screen4x3"/>
  <p:notesSz cx="6858000" cy="9144000"/>
  <p:embeddedFontLst>
    <p:embeddedFont>
      <p:font typeface="Didact Gothic" panose="020B0604020202020204" charset="0"/>
      <p:regular r:id="rId1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47" roundtripDataSignature="AMtx7mhrB7xksxgjWaDLtTTpHsMjmqOJ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D9"/>
    <a:srgbClr val="B5506A"/>
    <a:srgbClr val="F28CA4"/>
    <a:srgbClr val="FF9999"/>
    <a:srgbClr val="E11982"/>
    <a:srgbClr val="EB5603"/>
    <a:srgbClr val="FFF8F3"/>
    <a:srgbClr val="FFD1EF"/>
    <a:srgbClr val="FFECDD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6362" autoAdjust="0"/>
  </p:normalViewPr>
  <p:slideViewPr>
    <p:cSldViewPr snapToGrid="0">
      <p:cViewPr varScale="1">
        <p:scale>
          <a:sx n="114" d="100"/>
          <a:sy n="114" d="100"/>
        </p:scale>
        <p:origin x="1386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9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1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8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2990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0300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7815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5014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4317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0613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57949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9977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6272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85044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01124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46304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0509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96235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4285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41278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2775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88334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85773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27289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72531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41340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26445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89372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7946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00757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92369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9447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095769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42161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07882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56407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785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914267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53285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69239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268d652088c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5" name="Google Shape;915;g268d652088c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268d652088c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1" name="Google Shape;921;g268d652088c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268d652088c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1" name="Google Shape;921;g268d652088c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863312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268d652088c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1" name="Google Shape;921;g268d652088c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738326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268d652088c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1" name="Google Shape;921;g268d652088c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795203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268d652088c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1" name="Google Shape;921;g268d652088c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830325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268d652088c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1" name="Google Shape;921;g268d652088c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848119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268d652088c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1" name="Google Shape;921;g268d652088c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4918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975838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268d652088c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1" name="Google Shape;921;g268d652088c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132943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310503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786064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561175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079274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730381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471264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268d652088c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5" name="Google Shape;915;g268d652088c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268d652088c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1" name="Google Shape;921;g268d652088c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268d652088c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1" name="Google Shape;921;g268d652088c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224121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268d652088c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1" name="Google Shape;921;g268d652088c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160357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268d652088c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1" name="Google Shape;921;g268d652088c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830330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997877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6589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874321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803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5749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8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9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0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0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1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2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2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D9D9">
            <a:alpha val="50588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9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9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93.xml"/><Relationship Id="rId4" Type="http://schemas.openxmlformats.org/officeDocument/2006/relationships/image" Target="../media/image8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9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9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9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97.xml"/><Relationship Id="rId4" Type="http://schemas.openxmlformats.org/officeDocument/2006/relationships/image" Target="../media/image82.gi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9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99.xml"/><Relationship Id="rId4" Type="http://schemas.openxmlformats.org/officeDocument/2006/relationships/image" Target="../media/image8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00.xml"/><Relationship Id="rId4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01.xml"/><Relationship Id="rId4" Type="http://schemas.openxmlformats.org/officeDocument/2006/relationships/image" Target="../media/image85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02.xml"/><Relationship Id="rId4" Type="http://schemas.openxmlformats.org/officeDocument/2006/relationships/image" Target="../media/image90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0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0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0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06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0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12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08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0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4.xml"/><Relationship Id="rId4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5.xml"/><Relationship Id="rId4" Type="http://schemas.openxmlformats.org/officeDocument/2006/relationships/image" Target="../media/image2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6.xml"/><Relationship Id="rId4" Type="http://schemas.openxmlformats.org/officeDocument/2006/relationships/image" Target="../media/image2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7.xml"/><Relationship Id="rId4" Type="http://schemas.openxmlformats.org/officeDocument/2006/relationships/image" Target="../media/image2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8.xml"/><Relationship Id="rId4" Type="http://schemas.openxmlformats.org/officeDocument/2006/relationships/image" Target="../media/image2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9.xml"/><Relationship Id="rId4" Type="http://schemas.openxmlformats.org/officeDocument/2006/relationships/image" Target="../media/image2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0.xml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hemeOverride" Target="../theme/themeOverride32.xml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hemeOverride" Target="../theme/themeOverride33.xml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2" Type="http://schemas.microsoft.com/office/2007/relationships/media" Target="../media/media3.mp3"/><Relationship Id="rId1" Type="http://schemas.openxmlformats.org/officeDocument/2006/relationships/themeOverride" Target="../theme/themeOverride34.xml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2" Type="http://schemas.microsoft.com/office/2007/relationships/media" Target="../media/media4.mp3"/><Relationship Id="rId1" Type="http://schemas.openxmlformats.org/officeDocument/2006/relationships/themeOverride" Target="../theme/themeOverride35.xml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hemeOverride" Target="../theme/themeOverride36.xml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2" Type="http://schemas.microsoft.com/office/2007/relationships/media" Target="../media/media6.mp3"/><Relationship Id="rId1" Type="http://schemas.openxmlformats.org/officeDocument/2006/relationships/themeOverride" Target="../theme/themeOverride37.xml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2" Type="http://schemas.microsoft.com/office/2007/relationships/media" Target="../media/media7.mp3"/><Relationship Id="rId1" Type="http://schemas.openxmlformats.org/officeDocument/2006/relationships/themeOverride" Target="../theme/themeOverride38.xml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video" Target="../media/media8.mp4"/><Relationship Id="rId2" Type="http://schemas.microsoft.com/office/2007/relationships/media" Target="../media/media8.mp4"/><Relationship Id="rId1" Type="http://schemas.openxmlformats.org/officeDocument/2006/relationships/themeOverride" Target="../theme/themeOverride39.xml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42.xml"/><Relationship Id="rId4" Type="http://schemas.openxmlformats.org/officeDocument/2006/relationships/image" Target="../media/image3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43.xml"/><Relationship Id="rId4" Type="http://schemas.openxmlformats.org/officeDocument/2006/relationships/image" Target="../media/image3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44.xml"/><Relationship Id="rId4" Type="http://schemas.openxmlformats.org/officeDocument/2006/relationships/image" Target="../media/image3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45.xml"/><Relationship Id="rId4" Type="http://schemas.openxmlformats.org/officeDocument/2006/relationships/image" Target="../media/image3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46.xml"/><Relationship Id="rId4" Type="http://schemas.openxmlformats.org/officeDocument/2006/relationships/image" Target="../media/image3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47.xml"/><Relationship Id="rId4" Type="http://schemas.openxmlformats.org/officeDocument/2006/relationships/image" Target="../media/image3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48.xml"/><Relationship Id="rId4" Type="http://schemas.openxmlformats.org/officeDocument/2006/relationships/image" Target="../media/image3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49.xml"/><Relationship Id="rId4" Type="http://schemas.openxmlformats.org/officeDocument/2006/relationships/image" Target="../media/image3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5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3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4.xml"/><Relationship Id="rId4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5.xml"/><Relationship Id="rId4" Type="http://schemas.openxmlformats.org/officeDocument/2006/relationships/image" Target="../media/image5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6.xml"/><Relationship Id="rId4" Type="http://schemas.openxmlformats.org/officeDocument/2006/relationships/image" Target="../media/image5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7.xml"/><Relationship Id="rId4" Type="http://schemas.openxmlformats.org/officeDocument/2006/relationships/image" Target="../media/image5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8.xml"/><Relationship Id="rId4" Type="http://schemas.openxmlformats.org/officeDocument/2006/relationships/image" Target="../media/image5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9.xml"/><Relationship Id="rId4" Type="http://schemas.openxmlformats.org/officeDocument/2006/relationships/image" Target="../media/image5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6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62.xml"/><Relationship Id="rId4" Type="http://schemas.openxmlformats.org/officeDocument/2006/relationships/image" Target="../media/image60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63.xml"/><Relationship Id="rId4" Type="http://schemas.openxmlformats.org/officeDocument/2006/relationships/image" Target="../media/image6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64.xml"/><Relationship Id="rId4" Type="http://schemas.openxmlformats.org/officeDocument/2006/relationships/image" Target="../media/image6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65.xml"/><Relationship Id="rId4" Type="http://schemas.openxmlformats.org/officeDocument/2006/relationships/image" Target="../media/image6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66.xml"/><Relationship Id="rId4" Type="http://schemas.openxmlformats.org/officeDocument/2006/relationships/image" Target="../media/image6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67.xml"/><Relationship Id="rId4" Type="http://schemas.openxmlformats.org/officeDocument/2006/relationships/image" Target="../media/image6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68.xml"/><Relationship Id="rId4" Type="http://schemas.openxmlformats.org/officeDocument/2006/relationships/image" Target="../media/image6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69.xml"/><Relationship Id="rId4" Type="http://schemas.openxmlformats.org/officeDocument/2006/relationships/image" Target="../media/image6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7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4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8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81.xml"/><Relationship Id="rId4" Type="http://schemas.openxmlformats.org/officeDocument/2006/relationships/image" Target="../media/image73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82.xml"/><Relationship Id="rId4" Type="http://schemas.openxmlformats.org/officeDocument/2006/relationships/image" Target="../media/image74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83.xml"/><Relationship Id="rId4" Type="http://schemas.openxmlformats.org/officeDocument/2006/relationships/image" Target="../media/image75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84.xml"/><Relationship Id="rId4" Type="http://schemas.openxmlformats.org/officeDocument/2006/relationships/image" Target="../media/image76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85.xml"/><Relationship Id="rId4" Type="http://schemas.openxmlformats.org/officeDocument/2006/relationships/image" Target="../media/image77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86.xml"/><Relationship Id="rId4" Type="http://schemas.openxmlformats.org/officeDocument/2006/relationships/image" Target="../media/image78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87.xml"/><Relationship Id="rId4" Type="http://schemas.openxmlformats.org/officeDocument/2006/relationships/image" Target="../media/image79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88.xml"/><Relationship Id="rId4" Type="http://schemas.openxmlformats.org/officeDocument/2006/relationships/image" Target="../media/image80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8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" t="-1063" r="6331"/>
          <a:stretch/>
        </p:blipFill>
        <p:spPr bwMode="auto">
          <a:xfrm>
            <a:off x="1" y="-95249"/>
            <a:ext cx="9144000" cy="695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38824" y="5257797"/>
            <a:ext cx="2857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ln>
                  <a:solidFill>
                    <a:schemeClr val="tx1"/>
                  </a:solidFill>
                </a:ln>
                <a:solidFill>
                  <a:srgbClr val="F28C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милым</a:t>
            </a:r>
            <a:r>
              <a:rPr lang="ru-RU" sz="2800" b="1" i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smtClean="0">
                <a:ln>
                  <a:solidFill>
                    <a:schemeClr val="tx1"/>
                  </a:solidFill>
                </a:ln>
                <a:solidFill>
                  <a:srgbClr val="F28C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дамам</a:t>
            </a:r>
            <a:r>
              <a:rPr lang="ru-RU" sz="2800" b="1" i="1" dirty="0">
                <a:ln>
                  <a:solidFill>
                    <a:schemeClr val="tx1"/>
                  </a:solidFill>
                </a:ln>
                <a:solidFill>
                  <a:srgbClr val="F28C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24600" y="6057899"/>
            <a:ext cx="2638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ln>
                  <a:solidFill>
                    <a:schemeClr val="tx1"/>
                  </a:solidFill>
                </a:ln>
                <a:solidFill>
                  <a:srgbClr val="F28C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ATLANT QUIZ</a:t>
            </a:r>
            <a:endParaRPr lang="ru-RU" sz="2800" b="1" i="1" dirty="0">
              <a:ln>
                <a:solidFill>
                  <a:schemeClr val="tx1"/>
                </a:solidFill>
              </a:ln>
              <a:solidFill>
                <a:srgbClr val="F28C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1700" y="4208517"/>
            <a:ext cx="4717500" cy="314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27774"/>
            <a:ext cx="4733925" cy="603022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Didact Gothic"/>
                <a:ea typeface="Didact Gothic"/>
                <a:cs typeface="Didact Gothic"/>
                <a:sym typeface="Didact Gothic"/>
              </a:rPr>
              <a:t>Джастин Тимберлейк: </a:t>
            </a:r>
            <a:r>
              <a:rPr lang="ru-RU" b="1" dirty="0">
                <a:latin typeface="Didact Gothic"/>
                <a:ea typeface="Didact Gothic"/>
                <a:cs typeface="Didact Gothic"/>
                <a:sym typeface="Didact Gothic"/>
              </a:rPr>
              <a:t/>
            </a:r>
            <a:br>
              <a:rPr lang="ru-RU" b="1" dirty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b="1" dirty="0">
                <a:latin typeface="Didact Gothic"/>
                <a:ea typeface="Didact Gothic"/>
                <a:cs typeface="Didact Gothic"/>
                <a:sym typeface="Didact Gothic"/>
              </a:rPr>
              <a:t/>
            </a:r>
            <a:br>
              <a:rPr lang="ru-RU" b="1" dirty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Исполнил </a:t>
            </a: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гимн для двух конкурирующих сетей 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супермаркетов и получил пожизненный </a:t>
            </a:r>
            <a:r>
              <a:rPr lang="ru-RU" dirty="0" err="1" smtClean="0">
                <a:latin typeface="Didact Gothic"/>
                <a:ea typeface="Didact Gothic"/>
                <a:cs typeface="Didact Gothic"/>
                <a:sym typeface="Didact Gothic"/>
              </a:rPr>
              <a:t>бан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 от обоих сетей.</a:t>
            </a:r>
            <a:endParaRPr lang="ru-RU" sz="2400" dirty="0" smtClean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8/8 «Игра в правду»			    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solidFill>
            <a:srgbClr val="B5506A"/>
          </a:solidFill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r="25074"/>
          <a:stretch/>
        </p:blipFill>
        <p:spPr bwMode="auto">
          <a:xfrm>
            <a:off x="4733926" y="1114299"/>
            <a:ext cx="4136721" cy="54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83296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268d652088c_0_1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4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2/8 «В теме»</a:t>
            </a: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			    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	     	      </a:t>
            </a:r>
            <a:r>
              <a:rPr lang="ru-RU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ATLANT </a:t>
            </a:r>
            <a:r>
              <a:rPr lang="ru-RU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QUIZ</a:t>
            </a:r>
            <a:endParaRPr b="1"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24" name="Google Shape;924;g268d652088c_0_129"/>
          <p:cNvSpPr txBox="1">
            <a:spLocks noGrp="1"/>
          </p:cNvSpPr>
          <p:nvPr>
            <p:ph type="body" idx="1"/>
          </p:nvPr>
        </p:nvSpPr>
        <p:spPr>
          <a:xfrm>
            <a:off x="0" y="962526"/>
            <a:ext cx="9144000" cy="589547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solidFill>
              <a:srgbClr val="7E48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endParaRPr lang="ru-RU" sz="2800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r>
              <a:rPr lang="ru-RU" sz="28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Монахи </a:t>
            </a:r>
            <a:r>
              <a:rPr lang="ru-RU" sz="28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этого ордена, скромно называющие себя </a:t>
            </a:r>
            <a:r>
              <a:rPr lang="ru-RU" sz="28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«меньшими братьями» </a:t>
            </a:r>
            <a:r>
              <a:rPr lang="ru-RU" sz="28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в XIII веке совершили настоящую урбанистическую революцию, отказавшись жить в удаленных монастырях, предпочтя жизнь в грязных городских районах, впервые запечатлев реальные проблемы людей. Вопреки расхожему заблуждению, название ордена никак не связано с европейской страной, а происходит от имени (небезысвестного и для белорусов) основателя ордена.</a:t>
            </a:r>
            <a:endParaRPr lang="ru-RU" sz="3200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8" name="Google Shape;72;p3"/>
          <p:cNvSpPr/>
          <p:nvPr/>
        </p:nvSpPr>
        <p:spPr>
          <a:xfrm>
            <a:off x="0" y="66339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73;p3"/>
          <p:cNvSpPr/>
          <p:nvPr/>
        </p:nvSpPr>
        <p:spPr>
          <a:xfrm>
            <a:off x="0" y="67235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5010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699921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6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6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268d652088c_0_1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4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3/8 «В теме»</a:t>
            </a: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			    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	     	      </a:t>
            </a:r>
            <a:r>
              <a:rPr lang="ru-RU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ATLANT </a:t>
            </a:r>
            <a:r>
              <a:rPr lang="ru-RU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QUIZ</a:t>
            </a:r>
            <a:endParaRPr b="1"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24" name="Google Shape;924;g268d652088c_0_129"/>
          <p:cNvSpPr txBox="1">
            <a:spLocks noGrp="1"/>
          </p:cNvSpPr>
          <p:nvPr>
            <p:ph type="body" idx="1"/>
          </p:nvPr>
        </p:nvSpPr>
        <p:spPr>
          <a:xfrm>
            <a:off x="0" y="962526"/>
            <a:ext cx="9144000" cy="589547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solidFill>
              <a:srgbClr val="7E48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endParaRPr lang="ru-RU" sz="4800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r>
              <a:rPr lang="ru-RU" sz="48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В марте 2026 года Buick GL8 LS PHEV проехав 991 км на одном заряде в зимних условиях, попал </a:t>
            </a:r>
            <a:r>
              <a:rPr lang="ru-RU" sz="48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прямиком </a:t>
            </a:r>
            <a:r>
              <a:rPr lang="ru-RU" sz="48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в </a:t>
            </a:r>
            <a:r>
              <a:rPr lang="ru-RU" sz="48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НЕЁ. </a:t>
            </a:r>
            <a:r>
              <a:rPr lang="ru-RU" sz="48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Куда попал?</a:t>
            </a:r>
            <a:endParaRPr lang="ru-RU" sz="5400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8" name="Google Shape;72;p3"/>
          <p:cNvSpPr/>
          <p:nvPr/>
        </p:nvSpPr>
        <p:spPr>
          <a:xfrm>
            <a:off x="0" y="66339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73;p3"/>
          <p:cNvSpPr/>
          <p:nvPr/>
        </p:nvSpPr>
        <p:spPr>
          <a:xfrm>
            <a:off x="0" y="67235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5010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481159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6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6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268d652088c_0_1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4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4/8 «В теме»</a:t>
            </a: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			    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	     	      </a:t>
            </a:r>
            <a:r>
              <a:rPr lang="ru-RU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ATLANT </a:t>
            </a:r>
            <a:r>
              <a:rPr lang="ru-RU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QUIZ</a:t>
            </a:r>
            <a:endParaRPr b="1"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24" name="Google Shape;924;g268d652088c_0_129"/>
          <p:cNvSpPr txBox="1">
            <a:spLocks noGrp="1"/>
          </p:cNvSpPr>
          <p:nvPr>
            <p:ph type="body" idx="1"/>
          </p:nvPr>
        </p:nvSpPr>
        <p:spPr>
          <a:xfrm>
            <a:off x="0" y="962526"/>
            <a:ext cx="9144000" cy="589547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solidFill>
              <a:srgbClr val="7E48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ru-RU" sz="32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Назовите объект на фотографии, сделанной перед началом </a:t>
            </a:r>
            <a:r>
              <a:rPr lang="ru-RU" sz="32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реставрации.</a:t>
            </a:r>
            <a:endParaRPr lang="ru-RU" sz="3600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8" name="Google Shape;72;p3"/>
          <p:cNvSpPr/>
          <p:nvPr/>
        </p:nvSpPr>
        <p:spPr>
          <a:xfrm>
            <a:off x="0" y="66339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73;p3"/>
          <p:cNvSpPr/>
          <p:nvPr/>
        </p:nvSpPr>
        <p:spPr>
          <a:xfrm>
            <a:off x="0" y="67235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5010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950" y="2203590"/>
            <a:ext cx="7104099" cy="465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913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6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6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268d652088c_0_1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4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5/8 «В теме»</a:t>
            </a: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			    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	     	      </a:t>
            </a:r>
            <a:r>
              <a:rPr lang="ru-RU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ATLANT </a:t>
            </a:r>
            <a:r>
              <a:rPr lang="ru-RU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QUIZ</a:t>
            </a:r>
            <a:endParaRPr b="1"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24" name="Google Shape;924;g268d652088c_0_129"/>
          <p:cNvSpPr txBox="1">
            <a:spLocks noGrp="1"/>
          </p:cNvSpPr>
          <p:nvPr>
            <p:ph type="body" idx="1"/>
          </p:nvPr>
        </p:nvSpPr>
        <p:spPr>
          <a:xfrm>
            <a:off x="0" y="962526"/>
            <a:ext cx="9144000" cy="589547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solidFill>
              <a:srgbClr val="7E48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endParaRPr lang="ru-RU" sz="4400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r>
              <a:rPr lang="ru-RU" sz="44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У </a:t>
            </a:r>
            <a:r>
              <a:rPr lang="ru-RU" sz="44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сборной России по хоккею она </a:t>
            </a:r>
            <a:r>
              <a:rPr lang="ru-RU" sz="44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1, </a:t>
            </a:r>
            <a:r>
              <a:rPr lang="ru-RU" sz="44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сборной Швеции - их 3, на Международной шахматной доске их 4, а на персидской - 2. Что это?</a:t>
            </a:r>
            <a:endParaRPr lang="ru-RU" sz="4800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8" name="Google Shape;72;p3"/>
          <p:cNvSpPr/>
          <p:nvPr/>
        </p:nvSpPr>
        <p:spPr>
          <a:xfrm>
            <a:off x="0" y="66339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73;p3"/>
          <p:cNvSpPr/>
          <p:nvPr/>
        </p:nvSpPr>
        <p:spPr>
          <a:xfrm>
            <a:off x="0" y="67235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5010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4839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6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6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268d652088c_0_1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4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6/8 «В теме»</a:t>
            </a: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			    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	     	      </a:t>
            </a:r>
            <a:r>
              <a:rPr lang="ru-RU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ATLANT </a:t>
            </a:r>
            <a:r>
              <a:rPr lang="ru-RU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QUIZ</a:t>
            </a:r>
            <a:endParaRPr b="1"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24" name="Google Shape;924;g268d652088c_0_129"/>
          <p:cNvSpPr txBox="1">
            <a:spLocks noGrp="1"/>
          </p:cNvSpPr>
          <p:nvPr>
            <p:ph type="body" idx="1"/>
          </p:nvPr>
        </p:nvSpPr>
        <p:spPr>
          <a:xfrm>
            <a:off x="0" y="962526"/>
            <a:ext cx="9144000" cy="589547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solidFill>
              <a:srgbClr val="7E48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endParaRPr lang="ru-RU" sz="4400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r>
              <a:rPr lang="ru-RU" sz="44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В </a:t>
            </a:r>
            <a:r>
              <a:rPr lang="ru-RU" sz="44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англоязычной культуре людей, признанных Великими во все </a:t>
            </a:r>
            <a:r>
              <a:rPr lang="ru-RU" sz="44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времена, </a:t>
            </a:r>
            <a:r>
              <a:rPr lang="ru-RU" sz="44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связывают именно с этим животным. Каким?</a:t>
            </a:r>
            <a:endParaRPr lang="ru-RU" sz="4800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8" name="Google Shape;72;p3"/>
          <p:cNvSpPr/>
          <p:nvPr/>
        </p:nvSpPr>
        <p:spPr>
          <a:xfrm>
            <a:off x="0" y="66339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73;p3"/>
          <p:cNvSpPr/>
          <p:nvPr/>
        </p:nvSpPr>
        <p:spPr>
          <a:xfrm>
            <a:off x="0" y="67235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5010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323033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6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6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268d652088c_0_1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4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7/8 «В теме»</a:t>
            </a: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			    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	     	      </a:t>
            </a:r>
            <a:r>
              <a:rPr lang="ru-RU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ATLANT </a:t>
            </a:r>
            <a:r>
              <a:rPr lang="ru-RU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QUIZ</a:t>
            </a:r>
            <a:endParaRPr b="1"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24" name="Google Shape;924;g268d652088c_0_129"/>
          <p:cNvSpPr txBox="1">
            <a:spLocks noGrp="1"/>
          </p:cNvSpPr>
          <p:nvPr>
            <p:ph type="body" idx="1"/>
          </p:nvPr>
        </p:nvSpPr>
        <p:spPr>
          <a:xfrm>
            <a:off x="0" y="962526"/>
            <a:ext cx="9144000" cy="589547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solidFill>
              <a:srgbClr val="7E48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ru-RU" sz="47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Название этого автомобиля было выбрано в </a:t>
            </a:r>
            <a:r>
              <a:rPr lang="ru-RU" sz="47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честь живописной возвышенности на берегу Волги</a:t>
            </a:r>
            <a:r>
              <a:rPr lang="ru-RU" sz="47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из более чем 30000 вариантов, предложенных читателями журнала «За рулем».</a:t>
            </a:r>
          </a:p>
        </p:txBody>
      </p:sp>
      <p:sp>
        <p:nvSpPr>
          <p:cNvPr id="8" name="Google Shape;72;p3"/>
          <p:cNvSpPr/>
          <p:nvPr/>
        </p:nvSpPr>
        <p:spPr>
          <a:xfrm>
            <a:off x="0" y="66339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73;p3"/>
          <p:cNvSpPr/>
          <p:nvPr/>
        </p:nvSpPr>
        <p:spPr>
          <a:xfrm>
            <a:off x="0" y="67235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5010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335274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6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6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268d652088c_0_1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4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8/8 «В теме»</a:t>
            </a: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			    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	     	      </a:t>
            </a:r>
            <a:r>
              <a:rPr lang="ru-RU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ATLANT </a:t>
            </a:r>
            <a:r>
              <a:rPr lang="ru-RU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QUIZ</a:t>
            </a:r>
            <a:endParaRPr b="1"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24" name="Google Shape;924;g268d652088c_0_129"/>
          <p:cNvSpPr txBox="1">
            <a:spLocks noGrp="1"/>
          </p:cNvSpPr>
          <p:nvPr>
            <p:ph type="body" idx="1"/>
          </p:nvPr>
        </p:nvSpPr>
        <p:spPr>
          <a:xfrm>
            <a:off x="0" y="635267"/>
            <a:ext cx="9144000" cy="6222733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ru-RU" sz="4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Назовите тему тура.</a:t>
            </a:r>
          </a:p>
        </p:txBody>
      </p:sp>
      <p:pic>
        <p:nvPicPr>
          <p:cNvPr id="7" name="Google Shape;843;g268d652088c_0_4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03294" y="1371318"/>
            <a:ext cx="5952565" cy="5351929"/>
          </a:xfrm>
          <a:prstGeom prst="rect">
            <a:avLst/>
          </a:prstGeom>
          <a:noFill/>
          <a:ln>
            <a:noFill/>
          </a:ln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1281953"/>
            <a:ext cx="9144000" cy="5029199"/>
          </a:xfrm>
          <a:prstGeom prst="roundRect">
            <a:avLst>
              <a:gd name="adj" fmla="val 0"/>
            </a:avLst>
          </a:prstGeom>
          <a:solidFill>
            <a:srgbClr val="EEEEEE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endParaRPr lang="ru-RU" sz="36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36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r>
              <a:rPr lang="ru-RU" sz="7200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ОТВЕТЫ </a:t>
            </a: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EEEEEE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«В теме»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	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 	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4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Гуси </a:t>
            </a: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1/8 «В теме»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				      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659" y="1598064"/>
            <a:ext cx="7030682" cy="5259936"/>
          </a:xfrm>
          <a:prstGeom prst="rect">
            <a:avLst/>
          </a:prstGeom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4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Францисканцы </a:t>
            </a: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2/8 «В теме»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				      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620" y="1491240"/>
            <a:ext cx="5366760" cy="536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0033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«Игра в правду»			    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 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7" name="Google Shape;136;p11" descr="0040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0160" y="529389"/>
            <a:ext cx="6357769" cy="63286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75264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4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Книга рекордов Гиннеса </a:t>
            </a: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3/8 «В теме»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				      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32770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3999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35173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4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Лидский замок</a:t>
            </a: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4/8 «В теме»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				      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5425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7976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4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Корона</a:t>
            </a: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5/8 «В теме»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				      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20482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03" y="1552574"/>
            <a:ext cx="8162194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573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4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-US" sz="4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Greatest Of All Time (GOAT) = </a:t>
            </a:r>
            <a:r>
              <a:rPr lang="en-US" sz="4000" dirty="0" err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Козёл</a:t>
            </a: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6/8 «В теме»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				      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2150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584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8124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4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Жигули</a:t>
            </a: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7/8 «В теме»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				      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8449"/>
            <a:ext cx="9144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2089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4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Тема тура – Пиво </a:t>
            </a:r>
          </a:p>
          <a:p>
            <a:pPr marL="0" lvl="0" indent="0" algn="ctr">
              <a:buNone/>
            </a:pP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8/8 «В теме»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				      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5602" name="AutoShape 2" descr="10 самых быстрых автомобилей в мире — полный список (2025) 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4" name="AutoShape 4" descr="10 самых быстрых автомобилей в мире — полный список (2025) 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70" y="1638613"/>
            <a:ext cx="7821259" cy="521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 algn="ctr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ПЕРЕЕЕРЫЫЫВ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		     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4578" name="AutoShape 2" descr="Отборные мемы и прикольные картинки про Новый Год 2025 – Mixnew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0" name="AutoShape 4" descr="Отборные мемы и прикольные картинки про Новый Год 2025 – Mixnew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4" name="AutoShape 8" descr="Новый год 2026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6" name="AutoShape 10" descr="Новый год 2026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8" name="AutoShape 12" descr="С Новым годом 2026 г PNG , зимнее приглашение, рождественские цитаты, с  новым 2026 годом PNG рисунок для бесплатной загруз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90" name="AutoShape 14" descr="С Новым годом 2026 г PNG , зимнее приглашение, рождественские цитаты, с  новым 2026 годом PNG рисунок для бесплатной загруз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92" name="AutoShape 16" descr="С Новым годом 2026 года в празднике PNG , с Новым Годом, 2026, рождество PNG  рисунок для бесплатной загруз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94" name="AutoShape 18" descr="С Новым годом 2026 года в празднике PNG , с Новым Годом, 2026, рождество PNG  рисунок для бесплатной загруз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96" name="AutoShape 20" descr="С Новым годом 2026 года в празднике PNG , с Новым Годом, 2026, рождество PNG  рисунок для бесплатной загруз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98" name="AutoShape 22" descr="с новым 2026 годом с блестками PNG , новый год, 2026, с Новым Годом PNG  рисунок для бесплатной загруз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600" name="AutoShape 24" descr="2026 PNG и картинки пнг | рисунок Векторы и PSD | Бесплатная загрузка на 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602" name="AutoShape 26" descr="2026 PNG и картинки пнг | рисунок Векторы и PSD | Бесплатная загрузка на 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604" name="AutoShape 28" descr="Год 2026 состоящий из синих и золотых букв С Новым годом PNG , с Новым  Годом, 2026, празднование PNG рисунок для бесплатной загруз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606" name="AutoShape 30" descr="Год 2026 состоящий из синих и золотых букв С Новым годом PNG , с Новым  Годом, 2026, празднование PNG рисунок для бесплатной загруз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608" name="AutoShape 32" descr="Год 2026 состоящий из синих и золотых букв С Новым годом PNG , с Новым  Годом, 2026, празднование PNG рисунок для бесплатной загруз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610" name="AutoShape 34" descr="Год 2026 состоящий из синих и золотых букв С Новым годом PNG , с Новым  Годом, 2026, празднование PNG рисунок для бесплатной загруз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612" name="AutoShape 36" descr="2026 PNG и картинки пнг | рисунок Векторы и PSD | Бесплатная загрузка на 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614" name="AutoShape 38" descr="2026 PNG и картинки пнг | рисунок Векторы и PSD | Бесплатная загрузка на 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3000"/>
            <a:ext cx="9144000" cy="5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268d652088c_0_124"/>
          <p:cNvSpPr txBox="1">
            <a:spLocks noGrp="1"/>
          </p:cNvSpPr>
          <p:nvPr>
            <p:ph type="title"/>
          </p:nvPr>
        </p:nvSpPr>
        <p:spPr>
          <a:xfrm>
            <a:off x="311700" y="116300"/>
            <a:ext cx="8520600" cy="915900"/>
          </a:xfrm>
          <a:prstGeom prst="roundRect">
            <a:avLst/>
          </a:prstGeom>
          <a:solidFill>
            <a:schemeClr val="bg1">
              <a:lumMod val="95000"/>
              <a:alpha val="50196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Правила 7 тура</a:t>
            </a:r>
            <a:endParaRPr dirty="0"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2948"/>
              <a:buNone/>
            </a:pPr>
            <a:r>
              <a:rPr lang="ru-RU" sz="3022" b="1" dirty="0" smtClean="0">
                <a:latin typeface="Didact Gothic"/>
                <a:ea typeface="Didact Gothic"/>
                <a:cs typeface="Didact Gothic"/>
                <a:sym typeface="Didact Gothic"/>
              </a:rPr>
              <a:t>Ставки сделаны</a:t>
            </a:r>
            <a:endParaRPr sz="3022" b="1" dirty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18" name="Google Shape;918;g268d652088c_0_124"/>
          <p:cNvSpPr txBox="1">
            <a:spLocks noGrp="1"/>
          </p:cNvSpPr>
          <p:nvPr>
            <p:ph type="body" idx="1"/>
          </p:nvPr>
        </p:nvSpPr>
        <p:spPr>
          <a:xfrm>
            <a:off x="311700" y="1250408"/>
            <a:ext cx="8520600" cy="5069710"/>
          </a:xfrm>
          <a:prstGeom prst="roundRect">
            <a:avLst/>
          </a:prstGeom>
          <a:solidFill>
            <a:schemeClr val="bg1">
              <a:lumMod val="95000"/>
              <a:alpha val="50196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lang="ru-RU" sz="1100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ru-RU" sz="36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4 </a:t>
            </a:r>
            <a:r>
              <a:rPr lang="ru-RU" sz="36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вопроса от </a:t>
            </a:r>
            <a:r>
              <a:rPr lang="ru-RU" sz="36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40</a:t>
            </a:r>
            <a:r>
              <a:rPr lang="ru-RU" sz="36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секунд до 1 минуты. </a:t>
            </a:r>
            <a:endParaRPr sz="3600"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ru-RU" sz="36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Делайте ставки от 1 до 2 баллов.</a:t>
            </a:r>
            <a:endParaRPr sz="36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ru-RU" sz="36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За оставленный без ответа вопрос вы получите минус ставку.</a:t>
            </a:r>
            <a:endParaRPr sz="3600"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268d652088c_0_1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4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1/4 «Ставки сделаны»</a:t>
            </a: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			    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	      </a:t>
            </a:r>
            <a:r>
              <a:rPr lang="ru-RU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ATLANT </a:t>
            </a:r>
            <a:r>
              <a:rPr lang="ru-RU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QUIZ</a:t>
            </a:r>
            <a:endParaRPr b="1"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24" name="Google Shape;924;g268d652088c_0_129"/>
          <p:cNvSpPr txBox="1">
            <a:spLocks noGrp="1"/>
          </p:cNvSpPr>
          <p:nvPr>
            <p:ph type="body" idx="1"/>
          </p:nvPr>
        </p:nvSpPr>
        <p:spPr>
          <a:xfrm>
            <a:off x="0" y="962526"/>
            <a:ext cx="9144000" cy="589547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solidFill>
              <a:srgbClr val="7E48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endParaRPr lang="ru-RU" sz="4400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r>
              <a:rPr lang="ru-RU" sz="44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Эклеры </a:t>
            </a:r>
            <a:r>
              <a:rPr lang="ru-RU" sz="44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и круассаны были принесены в жертву богам. Во фразе вверху мы поменяли одну букву. Верните все так, чтобы стадо и стыдно и </a:t>
            </a:r>
            <a:r>
              <a:rPr lang="ru-RU" sz="44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смешно.</a:t>
            </a:r>
          </a:p>
        </p:txBody>
      </p:sp>
      <p:sp>
        <p:nvSpPr>
          <p:cNvPr id="8" name="Google Shape;72;p3"/>
          <p:cNvSpPr/>
          <p:nvPr/>
        </p:nvSpPr>
        <p:spPr>
          <a:xfrm>
            <a:off x="0" y="66339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73;p3"/>
          <p:cNvSpPr/>
          <p:nvPr/>
        </p:nvSpPr>
        <p:spPr>
          <a:xfrm>
            <a:off x="0" y="67235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5010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6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6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268d652088c_0_1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4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/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2/4 </a:t>
            </a: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«Ставки сделаны»			    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	      </a:t>
            </a:r>
            <a:r>
              <a:rPr lang="ru-RU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ATLANT </a:t>
            </a:r>
            <a:r>
              <a:rPr lang="ru-RU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QUIZ</a:t>
            </a:r>
            <a:endParaRPr b="1"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24" name="Google Shape;924;g268d652088c_0_129"/>
          <p:cNvSpPr txBox="1">
            <a:spLocks noGrp="1"/>
          </p:cNvSpPr>
          <p:nvPr>
            <p:ph type="body" idx="1"/>
          </p:nvPr>
        </p:nvSpPr>
        <p:spPr>
          <a:xfrm>
            <a:off x="0" y="962526"/>
            <a:ext cx="9144000" cy="589547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solidFill>
              <a:srgbClr val="7E48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ru-RU" sz="36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Запишите название настольной игры на </a:t>
            </a:r>
            <a:r>
              <a:rPr lang="ru-RU" sz="36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ассоциации.</a:t>
            </a:r>
          </a:p>
        </p:txBody>
      </p:sp>
      <p:sp>
        <p:nvSpPr>
          <p:cNvPr id="8" name="Google Shape;72;p3"/>
          <p:cNvSpPr/>
          <p:nvPr/>
        </p:nvSpPr>
        <p:spPr>
          <a:xfrm>
            <a:off x="0" y="66339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73;p3"/>
          <p:cNvSpPr/>
          <p:nvPr/>
        </p:nvSpPr>
        <p:spPr>
          <a:xfrm>
            <a:off x="0" y="67235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5010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01" y="2558875"/>
            <a:ext cx="7449997" cy="367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3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6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6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1281953"/>
            <a:ext cx="9144000" cy="5029199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endParaRPr lang="ru-RU" sz="36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36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r>
              <a:rPr lang="ru-RU" sz="7200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ОТВЕТЫ </a:t>
            </a: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«Игра в правду»				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  <p:extLst>
      <p:ext uri="{BB962C8B-B14F-4D97-AF65-F5344CB8AC3E}">
        <p14:creationId xmlns:p14="http://schemas.microsoft.com/office/powerpoint/2010/main" val="48982983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268d652088c_0_1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4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/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3/4 </a:t>
            </a: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«Ставки сделаны»			    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	      </a:t>
            </a:r>
            <a:r>
              <a:rPr lang="ru-RU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ATLANT </a:t>
            </a:r>
            <a:r>
              <a:rPr lang="ru-RU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QUIZ</a:t>
            </a:r>
            <a:endParaRPr b="1"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24" name="Google Shape;924;g268d652088c_0_129"/>
          <p:cNvSpPr txBox="1">
            <a:spLocks noGrp="1"/>
          </p:cNvSpPr>
          <p:nvPr>
            <p:ph type="body" idx="1"/>
          </p:nvPr>
        </p:nvSpPr>
        <p:spPr>
          <a:xfrm>
            <a:off x="0" y="962526"/>
            <a:ext cx="9144000" cy="589547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solidFill>
              <a:srgbClr val="7E48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ru-RU" sz="46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По одной из версий ни </a:t>
            </a:r>
            <a:r>
              <a:rPr lang="ru-RU" sz="46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Windows, </a:t>
            </a:r>
            <a:r>
              <a:rPr lang="ru-RU" sz="46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ни Apple не выпускали версию 9 из-за возможного провала продаж </a:t>
            </a:r>
            <a:r>
              <a:rPr lang="ru-RU" sz="46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«по </a:t>
            </a:r>
            <a:r>
              <a:rPr lang="ru-RU" sz="46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культурным </a:t>
            </a:r>
            <a:r>
              <a:rPr lang="ru-RU" sz="46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соображениям» </a:t>
            </a:r>
            <a:r>
              <a:rPr lang="ru-RU" sz="46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на европейском рынке. Будьте добры, напишите причину, пожалуйста.</a:t>
            </a:r>
            <a:endParaRPr lang="ru-RU" sz="4600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8" name="Google Shape;72;p3"/>
          <p:cNvSpPr/>
          <p:nvPr/>
        </p:nvSpPr>
        <p:spPr>
          <a:xfrm>
            <a:off x="0" y="66339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73;p3"/>
          <p:cNvSpPr/>
          <p:nvPr/>
        </p:nvSpPr>
        <p:spPr>
          <a:xfrm>
            <a:off x="0" y="67235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5010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41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6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6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268d652088c_0_1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4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/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4/4 </a:t>
            </a: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«Ставки сделаны»			    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	      </a:t>
            </a:r>
            <a:r>
              <a:rPr lang="ru-RU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ATLANT </a:t>
            </a:r>
            <a:r>
              <a:rPr lang="ru-RU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QUIZ</a:t>
            </a:r>
            <a:endParaRPr b="1"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24" name="Google Shape;924;g268d652088c_0_129"/>
          <p:cNvSpPr txBox="1">
            <a:spLocks noGrp="1"/>
          </p:cNvSpPr>
          <p:nvPr>
            <p:ph type="body" idx="1"/>
          </p:nvPr>
        </p:nvSpPr>
        <p:spPr>
          <a:xfrm>
            <a:off x="0" y="962526"/>
            <a:ext cx="9144000" cy="589547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solidFill>
              <a:srgbClr val="7E48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ru-RU" sz="28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Если Вы правильно ответите на этот вопрос, то почувствуете облегчение. Воспроизведите скрытое слово.</a:t>
            </a:r>
          </a:p>
        </p:txBody>
      </p:sp>
      <p:sp>
        <p:nvSpPr>
          <p:cNvPr id="8" name="Google Shape;72;p3"/>
          <p:cNvSpPr/>
          <p:nvPr/>
        </p:nvSpPr>
        <p:spPr>
          <a:xfrm>
            <a:off x="0" y="66339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73;p3"/>
          <p:cNvSpPr/>
          <p:nvPr/>
        </p:nvSpPr>
        <p:spPr>
          <a:xfrm>
            <a:off x="0" y="67235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5010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325" y="2519916"/>
            <a:ext cx="4687349" cy="435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4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6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6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4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/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«Ставки сделаны»	 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                                     </a:t>
            </a:r>
            <a:r>
              <a:rPr lang="ru-RU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ATLANT </a:t>
            </a:r>
            <a:r>
              <a:rPr lang="ru-RU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QUIZ</a:t>
            </a:r>
            <a:endParaRPr b="1"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" name="Google Shape;924;g268d652088c_0_129"/>
          <p:cNvSpPr txBox="1">
            <a:spLocks noGrp="1"/>
          </p:cNvSpPr>
          <p:nvPr>
            <p:ph type="body" idx="1"/>
          </p:nvPr>
        </p:nvSpPr>
        <p:spPr>
          <a:xfrm>
            <a:off x="0" y="546847"/>
            <a:ext cx="9144000" cy="6311153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endParaRPr lang="ru-RU" sz="40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6" name="Google Shape;136;p11" descr="0040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6422" y="618564"/>
            <a:ext cx="6221507" cy="6239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1281953"/>
            <a:ext cx="9144000" cy="5029199"/>
          </a:xfrm>
          <a:prstGeom prst="roundRect">
            <a:avLst>
              <a:gd name="adj" fmla="val 0"/>
            </a:avLst>
          </a:prstGeom>
          <a:solidFill>
            <a:srgbClr val="EEEEEE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endParaRPr lang="ru-RU" sz="36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36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r>
              <a:rPr lang="ru-RU" sz="7200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ОТВЕТЫ </a:t>
            </a: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EEEEEE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«</a:t>
            </a:r>
            <a:r>
              <a:rPr lang="ru-RU" sz="3200" dirty="0">
                <a:latin typeface="Didact Gothic"/>
                <a:ea typeface="Didact Gothic"/>
                <a:cs typeface="Didact Gothic"/>
                <a:sym typeface="Didact Gothic"/>
              </a:rPr>
              <a:t>Ставки сделаны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	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788564"/>
            <a:ext cx="9144000" cy="6069435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34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Бокам</a:t>
            </a:r>
            <a:endParaRPr lang="ru-RU" sz="34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lvl="0" algn="ctr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1/4 «</a:t>
            </a:r>
            <a:r>
              <a:rPr lang="ru-RU" sz="3200" dirty="0">
                <a:latin typeface="Didact Gothic"/>
                <a:ea typeface="Didact Gothic"/>
                <a:cs typeface="Didact Gothic"/>
                <a:sym typeface="Didact Gothic"/>
              </a:rPr>
              <a:t>Ставки сделаны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			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726" y="1437774"/>
            <a:ext cx="6315074" cy="542022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788564"/>
            <a:ext cx="9144000" cy="6069435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34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 Совпадение</a:t>
            </a:r>
            <a:endParaRPr lang="ru-RU" sz="34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lvl="0" algn="ctr">
              <a:buClr>
                <a:schemeClr val="dk1"/>
              </a:buClr>
              <a:buSzPts val="3600"/>
              <a:defRPr/>
            </a:pPr>
            <a:r>
              <a:rPr lang="en-US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2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/4 «</a:t>
            </a:r>
            <a:r>
              <a:rPr lang="ru-RU" sz="3200" dirty="0">
                <a:latin typeface="Didact Gothic"/>
                <a:ea typeface="Didact Gothic"/>
                <a:cs typeface="Didact Gothic"/>
                <a:sym typeface="Didact Gothic"/>
              </a:rPr>
              <a:t>Ставки сделаны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			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5183"/>
            <a:ext cx="9144000" cy="527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841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788564"/>
            <a:ext cx="9144000" cy="6069435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34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В немецком языке «найн» - это «нет»</a:t>
            </a:r>
            <a:endParaRPr lang="ru-RU" sz="34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lvl="0" algn="ctr">
              <a:buClr>
                <a:schemeClr val="dk1"/>
              </a:buClr>
              <a:buSzPts val="3600"/>
              <a:defRPr/>
            </a:pPr>
            <a:r>
              <a:rPr lang="en-US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3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/4 «</a:t>
            </a:r>
            <a:r>
              <a:rPr lang="ru-RU" sz="3200" dirty="0">
                <a:latin typeface="Didact Gothic"/>
                <a:ea typeface="Didact Gothic"/>
                <a:cs typeface="Didact Gothic"/>
                <a:sym typeface="Didact Gothic"/>
              </a:rPr>
              <a:t>Ставки сделаны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			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0353"/>
            <a:ext cx="9144000" cy="57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2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788564"/>
            <a:ext cx="9144000" cy="6069435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34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Беспечная</a:t>
            </a:r>
            <a:endParaRPr lang="ru-RU" sz="34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lvl="0" algn="ctr">
              <a:buClr>
                <a:schemeClr val="dk1"/>
              </a:buClr>
              <a:buSzPts val="3600"/>
              <a:defRPr/>
            </a:pPr>
            <a:r>
              <a:rPr lang="en-US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4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/4 «</a:t>
            </a:r>
            <a:r>
              <a:rPr lang="ru-RU" sz="3200" dirty="0">
                <a:latin typeface="Didact Gothic"/>
                <a:ea typeface="Didact Gothic"/>
                <a:cs typeface="Didact Gothic"/>
                <a:sym typeface="Didact Gothic"/>
              </a:rPr>
              <a:t>Ставки сделаны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			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453" y="1471386"/>
            <a:ext cx="5817206" cy="5386614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 flipV="1">
            <a:off x="2286000" y="1471386"/>
            <a:ext cx="0" cy="79556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583453" y="2266950"/>
            <a:ext cx="70254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3514725" y="1471386"/>
            <a:ext cx="0" cy="79556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3524250" y="2266950"/>
            <a:ext cx="3429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3867150" y="2266950"/>
            <a:ext cx="38100" cy="223837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867150" y="4505325"/>
            <a:ext cx="2857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4152900" y="4505325"/>
            <a:ext cx="0" cy="9525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583453" y="5457825"/>
            <a:ext cx="95972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1583453" y="2266950"/>
            <a:ext cx="0" cy="325755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514725" y="5457825"/>
            <a:ext cx="63817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1014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 algn="ctr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ПЕРЕЕЕРЫЫЫВ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		     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57" y="548640"/>
            <a:ext cx="8297086" cy="630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1" algn="ctr">
              <a:buClr>
                <a:schemeClr val="dk1"/>
              </a:buClr>
              <a:buSzPts val="3600"/>
              <a:defRPr/>
            </a:pP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		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		     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59118" y="2752524"/>
            <a:ext cx="49955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rgbClr val="186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dact Gothic"/>
                <a:ea typeface="Didact Gothic"/>
                <a:cs typeface="Didact Gothic"/>
                <a:sym typeface="Didact Gothic"/>
              </a:rPr>
              <a:t>3 место</a:t>
            </a:r>
          </a:p>
        </p:txBody>
      </p:sp>
      <p:sp>
        <p:nvSpPr>
          <p:cNvPr id="225288" name="AutoShape 8" descr="праздничный ко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290" name="AutoShape 10" descr="праздничный ко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292" name="AutoShape 12" descr="праздничный ко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294" name="AutoShape 14" descr="Игривая кошка на день рождения с темами вечеринки и празднования PNG , день  рождения кота, праздничный питомец, милый котенок PNG рисунок для  бесплатной загруз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296" name="AutoShape 16" descr="Очаровательный кот празднует день рождения с вкусным тортом PNG , Кошка  празднует день рождения с вкусным тортом, день рождения кота, милый кот PNG  рисунок для бесплатной загруз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795" y="1513795"/>
            <a:ext cx="5344205" cy="5344205"/>
          </a:xfrm>
          <a:prstGeom prst="rect">
            <a:avLst/>
          </a:prstGeom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712269"/>
            <a:ext cx="9144000" cy="6145731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Правда</a:t>
            </a: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r>
              <a:rPr lang="ru-RU" sz="2000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Это правда, </a:t>
            </a:r>
            <a:r>
              <a:rPr lang="ru-RU" sz="2000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что </a:t>
            </a:r>
            <a:r>
              <a:rPr lang="ru-RU" sz="2000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11-летний </a:t>
            </a:r>
            <a:r>
              <a:rPr lang="ru-RU" sz="2000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Кристиан отправился в Советский Союз, чтобы сниматься в фильме «Мио, мой Мио». Это был его дебют в кино, а заодно и первое путешествие без родителей — сначала в Москву, затем в Ялту. </a:t>
            </a:r>
          </a:p>
          <a:p>
            <a:pPr marL="0" lvl="0" indent="0" algn="ctr">
              <a:buNone/>
            </a:pPr>
            <a:r>
              <a:rPr lang="ru-RU" sz="2000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Однако прямо </a:t>
            </a:r>
            <a:r>
              <a:rPr lang="ru-RU" sz="2000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во время съемок взорвался Чернобыльский реактор. Съемочная группа прервала работу... всего на две недели. </a:t>
            </a:r>
            <a:endParaRPr lang="ru-RU" sz="9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1/8«Игра в правду»		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     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12290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1181099"/>
            <a:ext cx="6457950" cy="389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07425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1" algn="ctr">
              <a:buClr>
                <a:schemeClr val="dk1"/>
              </a:buClr>
              <a:buSzPts val="3600"/>
              <a:defRPr/>
            </a:pP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		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		     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59118" y="2752524"/>
            <a:ext cx="49955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rgbClr val="186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dact Gothic"/>
                <a:ea typeface="Didact Gothic"/>
                <a:cs typeface="Didact Gothic"/>
                <a:sym typeface="Didact Gothic"/>
              </a:rPr>
              <a:t>2 место</a:t>
            </a:r>
          </a:p>
        </p:txBody>
      </p:sp>
      <p:sp>
        <p:nvSpPr>
          <p:cNvPr id="225288" name="AutoShape 8" descr="праздничный ко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290" name="AutoShape 10" descr="праздничный ко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292" name="AutoShape 12" descr="праздничный ко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294" name="AutoShape 14" descr="Игривая кошка на день рождения с темами вечеринки и празднования PNG , день  рождения кота, праздничный питомец, милый котенок PNG рисунок для  бесплатной загруз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296" name="AutoShape 16" descr="Очаровательный кот празднует день рождения с вкусным тортом PNG , Кошка  празднует день рождения с вкусным тортом, день рождения кота, милый кот PNG  рисунок для бесплатной загруз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716" y="948491"/>
            <a:ext cx="4596284" cy="590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6794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1" algn="ctr">
              <a:buClr>
                <a:schemeClr val="dk1"/>
              </a:buClr>
              <a:buSzPts val="3600"/>
              <a:defRPr/>
            </a:pP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		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		     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59118" y="2752524"/>
            <a:ext cx="49955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rgbClr val="186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dact Gothic"/>
                <a:ea typeface="Didact Gothic"/>
                <a:cs typeface="Didact Gothic"/>
                <a:sym typeface="Didact Gothic"/>
              </a:rPr>
              <a:t>1 место</a:t>
            </a:r>
          </a:p>
        </p:txBody>
      </p:sp>
      <p:sp>
        <p:nvSpPr>
          <p:cNvPr id="225288" name="AutoShape 8" descr="праздничный ко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290" name="AutoShape 10" descr="праздничный ко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292" name="AutoShape 12" descr="праздничный кот PNG и картинки пнг | рисунок Векторы и PSD | Бесплатная  загрузка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294" name="AutoShape 14" descr="Игривая кошка на день рождения с темами вечеринки и празднования PNG , день  рождения кота, праздничный питомец, милый котенок PNG рисунок для  бесплатной загруз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296" name="AutoShape 16" descr="Очаровательный кот празднует день рождения с вкусным тортом PNG , Кошка  празднует день рождения с вкусным тортом, день рождения кота, милый кот PNG  рисунок для бесплатной загруз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0" y="314432"/>
            <a:ext cx="5234855" cy="654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9478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712269"/>
            <a:ext cx="9144000" cy="6145731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Ложь</a:t>
            </a: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indent="0" algn="ctr">
              <a:buNone/>
            </a:pPr>
            <a:endParaRPr lang="ru-RU" sz="2000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indent="0" algn="ctr">
              <a:buNone/>
            </a:pPr>
            <a:r>
              <a:rPr lang="ru-RU" sz="2000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Это ложь, что Марк Твен </a:t>
            </a:r>
            <a:r>
              <a:rPr lang="ru-RU" sz="2000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не пользовался запятыми</a:t>
            </a:r>
            <a:r>
              <a:rPr lang="ru-RU" sz="2000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. </a:t>
            </a:r>
            <a:r>
              <a:rPr lang="ru-RU" sz="2000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</a:rPr>
              <a:t>У писателя не было системного образования, так как он с ранних лет был вынужден работать, однако первая профессия, которой овладел Сэмюэл – наборщик текста.</a:t>
            </a:r>
          </a:p>
          <a:p>
            <a:pPr marL="0" lvl="0" indent="0" algn="ctr">
              <a:buNone/>
            </a:pPr>
            <a:endParaRPr lang="ru-RU" sz="2000"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2/8«Игра в правду»		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     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18" y="1304925"/>
            <a:ext cx="7495564" cy="42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2681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712269"/>
            <a:ext cx="9144000" cy="6145731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Ложь</a:t>
            </a: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r>
              <a:rPr lang="ru-RU" sz="2000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Это ложь, что внуки Энтони Хопкинса боятся </a:t>
            </a:r>
            <a:r>
              <a:rPr lang="ru-RU" sz="2000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общаться с ним из-за образа Ганнибала Лектера.</a:t>
            </a: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3/8«Игра в правду»		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     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14338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" y="1234440"/>
            <a:ext cx="7497763" cy="449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36231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712269"/>
            <a:ext cx="9144000" cy="6145731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Правда</a:t>
            </a: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100"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r>
              <a:rPr lang="ru-RU" sz="2100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Это </a:t>
            </a:r>
            <a:r>
              <a:rPr lang="ru-RU" sz="2100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правда. О</a:t>
            </a:r>
            <a:r>
              <a:rPr lang="ru-RU" sz="2100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</a:rPr>
              <a:t>днажды </a:t>
            </a:r>
            <a:r>
              <a:rPr lang="ru-RU" sz="2100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</a:rPr>
              <a:t>во время перерыва Евгений Леонов, который сыграл </a:t>
            </a:r>
            <a:r>
              <a:rPr lang="ru-RU" sz="2100" dirty="0" err="1">
                <a:solidFill>
                  <a:schemeClr val="tx1"/>
                </a:solidFill>
                <a:latin typeface="Didact Gothic"/>
                <a:ea typeface="Didact Gothic"/>
                <a:cs typeface="Didact Gothic"/>
              </a:rPr>
              <a:t>Уэфа</a:t>
            </a:r>
            <a:r>
              <a:rPr lang="ru-RU" sz="2100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</a:rPr>
              <a:t>, затянул музыкальную белиберду, переделывая слова «портфель» и «кинза»: «У меня </a:t>
            </a:r>
            <a:r>
              <a:rPr lang="ru-RU" sz="2100" dirty="0" err="1">
                <a:solidFill>
                  <a:schemeClr val="tx1"/>
                </a:solidFill>
                <a:latin typeface="Didact Gothic"/>
                <a:ea typeface="Didact Gothic"/>
                <a:cs typeface="Didact Gothic"/>
              </a:rPr>
              <a:t>порфель-фель-фель</a:t>
            </a:r>
            <a:r>
              <a:rPr lang="ru-RU" sz="2100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</a:rPr>
              <a:t>, а в </a:t>
            </a:r>
            <a:r>
              <a:rPr lang="ru-RU" sz="2100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</a:rPr>
              <a:t>портфеле </a:t>
            </a:r>
            <a:r>
              <a:rPr lang="ru-RU" sz="2100" dirty="0" err="1">
                <a:solidFill>
                  <a:schemeClr val="tx1"/>
                </a:solidFill>
                <a:latin typeface="Didact Gothic"/>
                <a:ea typeface="Didact Gothic"/>
                <a:cs typeface="Didact Gothic"/>
              </a:rPr>
              <a:t>киндза-дза-дза-дза</a:t>
            </a:r>
            <a:r>
              <a:rPr lang="ru-RU" sz="2100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</a:rPr>
              <a:t>...». </a:t>
            </a:r>
            <a:r>
              <a:rPr lang="ru-RU" sz="2100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</a:rPr>
              <a:t>Георгий Данелия эти слова запомнил и вскоре объявил, что их фильм будет называться «</a:t>
            </a:r>
            <a:r>
              <a:rPr lang="ru-RU" sz="2100" dirty="0" err="1">
                <a:solidFill>
                  <a:schemeClr val="tx1"/>
                </a:solidFill>
                <a:latin typeface="Didact Gothic"/>
                <a:ea typeface="Didact Gothic"/>
                <a:cs typeface="Didact Gothic"/>
              </a:rPr>
              <a:t>Кин-дза-дза</a:t>
            </a:r>
            <a:r>
              <a:rPr lang="ru-RU" sz="2100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</a:rPr>
              <a:t>».</a:t>
            </a:r>
            <a:endParaRPr lang="ru-RU" sz="2100"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4/8«Игра в правду»		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     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15362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852" y="1206499"/>
            <a:ext cx="6746295" cy="37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9433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712269"/>
            <a:ext cx="9144000" cy="6145731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Правда</a:t>
            </a: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r>
              <a:rPr lang="ru-RU" sz="2000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Это правда. На </a:t>
            </a:r>
            <a:r>
              <a:rPr lang="ru-RU" sz="2000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съемках режиссер познакомился с будущим президентом США Дональдом Трампом. Бизнесмен всегда был известен своей любовью к кино. Для работы над «Дерибасовской» он предоставил режиссеру развлекательный центр «Тадж-Махал» в </a:t>
            </a:r>
            <a:r>
              <a:rPr lang="ru-RU" sz="2000" dirty="0" err="1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Атлатик</a:t>
            </a:r>
            <a:r>
              <a:rPr lang="ru-RU" sz="2000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-сити. Причем сделал это Трамп совершенно бесплатно</a:t>
            </a:r>
            <a:r>
              <a:rPr lang="ru-RU" sz="2000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.</a:t>
            </a:r>
            <a:endParaRPr lang="ru-RU" sz="2000"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r>
              <a:rPr lang="ru-RU" sz="2000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В титрах есть благодарность бизнесмену Дональду Трампу за помощь в организации съемок.</a:t>
            </a:r>
            <a:endParaRPr lang="ru-RU" sz="9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5/8«Игра в правду»		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     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1638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2" y="1193597"/>
            <a:ext cx="6276975" cy="370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44921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712269"/>
            <a:ext cx="9144000" cy="6145731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Правда</a:t>
            </a: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1600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Это </a:t>
            </a:r>
            <a:r>
              <a:rPr lang="ru-RU" sz="1600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правда, что </a:t>
            </a:r>
            <a:r>
              <a:rPr lang="ru-RU" sz="1600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на </a:t>
            </a:r>
            <a:r>
              <a:rPr lang="ru-RU" sz="1600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логотипе «Jumpman» </a:t>
            </a:r>
            <a:r>
              <a:rPr lang="ru-RU" sz="1600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от «</a:t>
            </a:r>
            <a:r>
              <a:rPr lang="ru-RU" sz="1600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Air Jordan</a:t>
            </a:r>
            <a:r>
              <a:rPr lang="ru-RU" sz="1600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» Майкл Джордан в </a:t>
            </a:r>
            <a:r>
              <a:rPr lang="ru-RU" sz="1600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штанах. </a:t>
            </a:r>
            <a:r>
              <a:rPr lang="ru-RU" sz="1600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</a:rPr>
              <a:t>Фотографию сделал бывший олимпийский гребец из Нидерландов — Якобус Рентмайстер. Будущая звезда баскетбола был запечатлен в позе, изображающей игрока в прыжке перед слэм-данком, но в не свойственной ему </a:t>
            </a:r>
            <a:r>
              <a:rPr lang="ru-RU" sz="1600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</a:rPr>
              <a:t>«балетной технике», </a:t>
            </a:r>
            <a:r>
              <a:rPr lang="ru-RU" sz="1600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</a:rPr>
              <a:t>известной как </a:t>
            </a:r>
            <a:r>
              <a:rPr lang="ru-RU" sz="1600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</a:rPr>
              <a:t>«grand jeté». </a:t>
            </a:r>
            <a:r>
              <a:rPr lang="ru-RU" sz="1600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</a:rPr>
              <a:t>Именно это фото легло в основу всемирно известного логотипа.</a:t>
            </a:r>
            <a:endParaRPr lang="ru-RU" sz="1600"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6/8«Игра в правду»		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     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17412" name="Picture 4" descr="1985-og-jumpman-jordan-post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62"/>
          <a:stretch/>
        </p:blipFill>
        <p:spPr bwMode="auto">
          <a:xfrm>
            <a:off x="2093912" y="1247774"/>
            <a:ext cx="4965834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71115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712269"/>
            <a:ext cx="9144000" cy="6145731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Правда</a:t>
            </a: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r>
              <a:rPr lang="ru-RU" sz="2000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Это правда, что </a:t>
            </a:r>
            <a:r>
              <a:rPr lang="ru-RU" sz="2000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Билл </a:t>
            </a:r>
            <a:r>
              <a:rPr lang="ru-RU" sz="2000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Гейтс в школе </a:t>
            </a:r>
            <a:r>
              <a:rPr lang="ru-RU" sz="2000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взломал систему, чтобы попасть в класс с девушками. В возрасте 15 лет Билл Гейтс получил от администрации школы, где он учился, задание написать программу для распределения учеников по классам. Гейтс не только выполнил задачу, но и извлёк некоторую выгоду для себя: программа сформировала ему такое расписание, что в его классах было непропорционально большое число интересных девушек.</a:t>
            </a: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7/8«Игра в правду»		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     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18434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31" y="1197172"/>
            <a:ext cx="6993338" cy="36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30587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"/>
          <p:cNvSpPr txBox="1">
            <a:spLocks noGrp="1"/>
          </p:cNvSpPr>
          <p:nvPr>
            <p:ph type="title"/>
          </p:nvPr>
        </p:nvSpPr>
        <p:spPr>
          <a:xfrm>
            <a:off x="311700" y="116300"/>
            <a:ext cx="8520600" cy="915900"/>
          </a:xfrm>
          <a:prstGeom prst="round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Правила </a:t>
            </a:r>
            <a:r>
              <a:rPr lang="en-US" dirty="0" smtClean="0">
                <a:latin typeface="Didact Gothic"/>
                <a:ea typeface="Didact Gothic"/>
                <a:cs typeface="Didact Gothic"/>
                <a:sym typeface="Didact Gothic"/>
              </a:rPr>
              <a:t>1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тура</a:t>
            </a:r>
            <a:endParaRPr dirty="0"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2948"/>
              <a:buNone/>
            </a:pPr>
            <a:r>
              <a:rPr lang="ru-RU" sz="3022" b="1" dirty="0" smtClean="0">
                <a:latin typeface="Didact Gothic"/>
                <a:ea typeface="Didact Gothic"/>
                <a:cs typeface="Didact Gothic"/>
                <a:sym typeface="Didact Gothic"/>
              </a:rPr>
              <a:t>«Игра в правду»</a:t>
            </a:r>
            <a:endParaRPr sz="3022" b="1" dirty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65" name="Google Shape;65;p2"/>
          <p:cNvSpPr txBox="1">
            <a:spLocks noGrp="1"/>
          </p:cNvSpPr>
          <p:nvPr>
            <p:ph type="body" idx="1"/>
          </p:nvPr>
        </p:nvSpPr>
        <p:spPr>
          <a:xfrm>
            <a:off x="311700" y="1250399"/>
            <a:ext cx="8520600" cy="5315700"/>
          </a:xfrm>
          <a:prstGeom prst="round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endParaRPr lang="ru-RU" sz="3200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r>
              <a:rPr lang="ru-RU" sz="36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8 вопросов по </a:t>
            </a:r>
            <a:r>
              <a:rPr lang="ru-RU" sz="3600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40</a:t>
            </a:r>
            <a:r>
              <a:rPr lang="ru-RU" sz="36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секунд. </a:t>
            </a:r>
          </a:p>
          <a:p>
            <a:pPr marL="0" lvl="0" indent="0" algn="ctr">
              <a:buNone/>
            </a:pPr>
            <a:r>
              <a:rPr lang="ru-RU" sz="36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Перед Вами факт о звезде, и вам надо понять – перед вами правда или ложь.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ru-RU" sz="36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За правильный ответ на вопрос – 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ru-RU" sz="3600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1 балл</a:t>
            </a:r>
            <a:r>
              <a:rPr lang="ru-RU" sz="36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925272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712269"/>
            <a:ext cx="9144000" cy="6145731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Ложь</a:t>
            </a: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b="1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2000" dirty="0" smtClean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r>
              <a:rPr lang="ru-RU" sz="2000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Это ложь</a:t>
            </a:r>
            <a:r>
              <a:rPr lang="ru-RU" sz="2000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что Джастин </a:t>
            </a:r>
            <a:r>
              <a:rPr lang="ru-RU" sz="2000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Тимберлейк исполнил </a:t>
            </a:r>
            <a:r>
              <a:rPr lang="ru-RU" sz="2000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гимн для двух конкурирующих сетей супермаркетов</a:t>
            </a:r>
            <a:r>
              <a:rPr lang="ru-RU" sz="2000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.  </a:t>
            </a:r>
            <a:r>
              <a:rPr lang="ru-RU" sz="2100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</a:rPr>
              <a:t>НО </a:t>
            </a:r>
            <a:r>
              <a:rPr lang="ru-RU" sz="2100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</a:rPr>
              <a:t>знаменитый </a:t>
            </a:r>
            <a:r>
              <a:rPr lang="ru-RU" sz="2100" dirty="0" err="1">
                <a:solidFill>
                  <a:schemeClr val="tx1"/>
                </a:solidFill>
                <a:latin typeface="Didact Gothic"/>
                <a:ea typeface="Didact Gothic"/>
                <a:cs typeface="Didact Gothic"/>
              </a:rPr>
              <a:t>джингл</a:t>
            </a:r>
            <a:r>
              <a:rPr lang="ru-RU" sz="2100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</a:rPr>
              <a:t> </a:t>
            </a:r>
            <a:r>
              <a:rPr lang="ru-RU" sz="2100" dirty="0" err="1">
                <a:solidFill>
                  <a:schemeClr val="tx1"/>
                </a:solidFill>
                <a:latin typeface="Didact Gothic"/>
                <a:ea typeface="Didact Gothic"/>
                <a:cs typeface="Didact Gothic"/>
              </a:rPr>
              <a:t>McDonald's</a:t>
            </a:r>
            <a:r>
              <a:rPr lang="ru-RU" sz="2100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</a:rPr>
              <a:t> «</a:t>
            </a:r>
            <a:r>
              <a:rPr lang="ru-RU" sz="2100" dirty="0" err="1">
                <a:solidFill>
                  <a:schemeClr val="tx1"/>
                </a:solidFill>
                <a:latin typeface="Didact Gothic"/>
                <a:ea typeface="Didact Gothic"/>
                <a:cs typeface="Didact Gothic"/>
              </a:rPr>
              <a:t>I'm</a:t>
            </a:r>
            <a:r>
              <a:rPr lang="ru-RU" sz="2100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</a:rPr>
              <a:t> </a:t>
            </a:r>
            <a:r>
              <a:rPr lang="ru-RU" sz="2100" dirty="0" err="1">
                <a:solidFill>
                  <a:schemeClr val="tx1"/>
                </a:solidFill>
                <a:latin typeface="Didact Gothic"/>
                <a:ea typeface="Didact Gothic"/>
                <a:cs typeface="Didact Gothic"/>
              </a:rPr>
              <a:t>Lovin</a:t>
            </a:r>
            <a:r>
              <a:rPr lang="ru-RU" sz="2100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</a:rPr>
              <a:t>' </a:t>
            </a:r>
            <a:r>
              <a:rPr lang="ru-RU" sz="2100" dirty="0" err="1">
                <a:solidFill>
                  <a:schemeClr val="tx1"/>
                </a:solidFill>
                <a:latin typeface="Didact Gothic"/>
                <a:ea typeface="Didact Gothic"/>
                <a:cs typeface="Didact Gothic"/>
              </a:rPr>
              <a:t>It</a:t>
            </a:r>
            <a:r>
              <a:rPr lang="ru-RU" sz="2100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</a:rPr>
              <a:t>» известен практически каждому. Этот короткий, но запоминающийся фраза стала синонимом </a:t>
            </a:r>
            <a:r>
              <a:rPr lang="ru-RU" sz="2100" dirty="0" err="1">
                <a:solidFill>
                  <a:schemeClr val="tx1"/>
                </a:solidFill>
                <a:latin typeface="Didact Gothic"/>
                <a:ea typeface="Didact Gothic"/>
                <a:cs typeface="Didact Gothic"/>
              </a:rPr>
              <a:t>фастфуд</a:t>
            </a:r>
            <a:r>
              <a:rPr lang="ru-RU" sz="2100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</a:rPr>
              <a:t>-гиганта и звучит из динамиков во всем мире. Однако немногие знают, что за этим </a:t>
            </a:r>
            <a:r>
              <a:rPr lang="ru-RU" sz="2100" dirty="0" err="1">
                <a:solidFill>
                  <a:schemeClr val="tx1"/>
                </a:solidFill>
                <a:latin typeface="Didact Gothic"/>
                <a:ea typeface="Didact Gothic"/>
                <a:cs typeface="Didact Gothic"/>
              </a:rPr>
              <a:t>джинглом</a:t>
            </a:r>
            <a:r>
              <a:rPr lang="ru-RU" sz="2100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</a:rPr>
              <a:t> стоит никто иной, как поп-звезда Джастин Тимберлейк. И за свою работу он получил впечатляющие $6 миллионов.</a:t>
            </a:r>
            <a:endParaRPr lang="ru-RU" sz="2100"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8/8«Игра в правду»		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     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19458" name="Picture 2" descr="https://avatars.dzeninfra.ru/get-zen_doc/271828/pub_664ca9a77645c41464e4120e_664cb83bb094cb647b486d4d/scale_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4" y="1168664"/>
            <a:ext cx="6181725" cy="373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3106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"/>
          <p:cNvSpPr txBox="1">
            <a:spLocks noGrp="1"/>
          </p:cNvSpPr>
          <p:nvPr>
            <p:ph type="title"/>
          </p:nvPr>
        </p:nvSpPr>
        <p:spPr>
          <a:xfrm>
            <a:off x="311700" y="116300"/>
            <a:ext cx="8520600" cy="915900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Правила 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2 </a:t>
            </a: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тура</a:t>
            </a:r>
            <a:endParaRPr dirty="0"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2948"/>
              <a:buNone/>
            </a:pPr>
            <a:r>
              <a:rPr lang="ru-RU" sz="3022" b="1" dirty="0" smtClean="0">
                <a:latin typeface="Didact Gothic"/>
                <a:ea typeface="Didact Gothic"/>
                <a:cs typeface="Didact Gothic"/>
                <a:sym typeface="Didact Gothic"/>
              </a:rPr>
              <a:t>«Цепная реакция»</a:t>
            </a:r>
            <a:endParaRPr sz="3022" b="1" dirty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65" name="Google Shape;65;p2"/>
          <p:cNvSpPr txBox="1">
            <a:spLocks noGrp="1"/>
          </p:cNvSpPr>
          <p:nvPr>
            <p:ph type="body" idx="1"/>
          </p:nvPr>
        </p:nvSpPr>
        <p:spPr>
          <a:xfrm>
            <a:off x="311700" y="1250399"/>
            <a:ext cx="8520600" cy="5315700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endParaRPr lang="ru-RU" sz="3200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r>
              <a:rPr lang="ru-RU" sz="3600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8</a:t>
            </a:r>
            <a:r>
              <a:rPr lang="ru-RU" sz="36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вопросов по </a:t>
            </a:r>
            <a:r>
              <a:rPr lang="ru-RU" sz="3600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40</a:t>
            </a:r>
            <a:r>
              <a:rPr lang="ru-RU" sz="36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секунд. </a:t>
            </a:r>
          </a:p>
          <a:p>
            <a:pPr marL="0" lvl="0" indent="0" algn="ctr">
              <a:buNone/>
            </a:pPr>
            <a:r>
              <a:rPr lang="ru-RU" sz="36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Новый ответ на последнюю букву предыдущего.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ru-RU" sz="36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За правильный ответ на вопрос – 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ru-RU" sz="3600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1 балл</a:t>
            </a:r>
            <a:r>
              <a:rPr lang="ru-RU" sz="36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.</a:t>
            </a: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18146"/>
            <a:ext cx="9144000" cy="6039854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ru-RU" sz="6000" dirty="0">
                <a:latin typeface="Didact Gothic"/>
                <a:ea typeface="Didact Gothic"/>
                <a:cs typeface="Didact Gothic"/>
                <a:sym typeface="Didact Gothic"/>
              </a:rPr>
              <a:t>В честь какого бога назван пистолет, способный обезвредить преступника с неким параметром в 300 </a:t>
            </a:r>
            <a:r>
              <a:rPr lang="ru-RU" sz="6000" dirty="0" smtClean="0">
                <a:latin typeface="Didact Gothic"/>
                <a:ea typeface="Didact Gothic"/>
                <a:cs typeface="Didact Gothic"/>
                <a:sym typeface="Didact Gothic"/>
              </a:rPr>
              <a:t>кВт?</a:t>
            </a:r>
            <a:endParaRPr lang="ru-RU" sz="6000" dirty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1/8 «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Цепная реакция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	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58" name="AutoShape 22" descr="ряд елки PNG и картинки пнг | рисунок Векторы и PSD | Бесплатная загрузка 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60" name="AutoShape 24" descr="ряд елки PNG и картинки пнг | рисунок Векторы и PSD | Бесплатная загрузка 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4" name="AutoShape 38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6" name="AutoShape 40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8" name="AutoShape 42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90" name="AutoShape 54" descr="Ledcolorful Light Christmas String Garland Dalam Bentuk Lingkaran, Lampu,  Led, Latar Belakang PNG Transparan Clipart dan File PSD untuk Unduh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92" name="AutoShape 56" descr="Dekorasi Cahaya Berbentuk Lingkaran Bertema Natal, Baru, Liburan, Gembira  PNG dan Vektor dengan Background Transparan untuk Unduh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86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18146"/>
            <a:ext cx="9144000" cy="6039854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ru-RU" sz="4400" dirty="0">
                <a:latin typeface="Didact Gothic"/>
                <a:ea typeface="Didact Gothic"/>
                <a:cs typeface="Didact Gothic"/>
                <a:sym typeface="Didact Gothic"/>
              </a:rPr>
              <a:t>Аналогами одного известного вам </a:t>
            </a:r>
            <a:r>
              <a:rPr lang="ru-RU" sz="4400" dirty="0" smtClean="0">
                <a:latin typeface="Didact Gothic"/>
                <a:ea typeface="Didact Gothic"/>
                <a:cs typeface="Didact Gothic"/>
                <a:sym typeface="Didact Gothic"/>
              </a:rPr>
              <a:t>выражения </a:t>
            </a:r>
            <a:r>
              <a:rPr lang="ru-RU" sz="4400" dirty="0">
                <a:latin typeface="Didact Gothic"/>
                <a:ea typeface="Didact Gothic"/>
                <a:cs typeface="Didact Gothic"/>
                <a:sym typeface="Didact Gothic"/>
              </a:rPr>
              <a:t>являются иностранные фразы, которые можно дословно перевести так: </a:t>
            </a:r>
            <a:r>
              <a:rPr lang="ru-RU" sz="4400" dirty="0" smtClean="0">
                <a:latin typeface="Didact Gothic"/>
                <a:ea typeface="Didact Gothic"/>
                <a:cs typeface="Didact Gothic"/>
                <a:sym typeface="Didact Gothic"/>
              </a:rPr>
              <a:t>«лесной телеграф», «мельница слухов», «из </a:t>
            </a:r>
            <a:r>
              <a:rPr lang="ru-RU" sz="4400" dirty="0">
                <a:latin typeface="Didact Gothic"/>
                <a:ea typeface="Didact Gothic"/>
                <a:cs typeface="Didact Gothic"/>
                <a:sym typeface="Didact Gothic"/>
              </a:rPr>
              <a:t>уст в </a:t>
            </a:r>
            <a:r>
              <a:rPr lang="ru-RU" sz="4400" dirty="0" smtClean="0">
                <a:latin typeface="Didact Gothic"/>
                <a:ea typeface="Didact Gothic"/>
                <a:cs typeface="Didact Gothic"/>
                <a:sym typeface="Didact Gothic"/>
              </a:rPr>
              <a:t>уста». </a:t>
            </a:r>
            <a:r>
              <a:rPr lang="ru-RU" sz="4400" dirty="0">
                <a:latin typeface="Didact Gothic"/>
                <a:ea typeface="Didact Gothic"/>
                <a:cs typeface="Didact Gothic"/>
                <a:sym typeface="Didact Gothic"/>
              </a:rPr>
              <a:t>Какой предмет одежды упоминается в известном </a:t>
            </a:r>
            <a:r>
              <a:rPr lang="ru-RU" sz="4400" dirty="0" smtClean="0">
                <a:latin typeface="Didact Gothic"/>
                <a:ea typeface="Didact Gothic"/>
                <a:cs typeface="Didact Gothic"/>
                <a:sym typeface="Didact Gothic"/>
              </a:rPr>
              <a:t>вам </a:t>
            </a:r>
            <a:r>
              <a:rPr lang="ru-RU" sz="4400" dirty="0">
                <a:latin typeface="Didact Gothic"/>
                <a:ea typeface="Didact Gothic"/>
                <a:cs typeface="Didact Gothic"/>
                <a:sym typeface="Didact Gothic"/>
              </a:rPr>
              <a:t>выражении?</a:t>
            </a:r>
          </a:p>
        </p:txBody>
      </p:sp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2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/8 «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Цепная реакция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	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58" name="AutoShape 22" descr="ряд елки PNG и картинки пнг | рисунок Векторы и PSD | Бесплатная загрузка 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60" name="AutoShape 24" descr="ряд елки PNG и картинки пнг | рисунок Векторы и PSD | Бесплатная загрузка 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4" name="AutoShape 38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6" name="AutoShape 40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8" name="AutoShape 42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90" name="AutoShape 54" descr="Ledcolorful Light Christmas String Garland Dalam Bentuk Lingkaran, Lampu,  Led, Latar Belakang PNG Transparan Clipart dan File PSD untuk Unduh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92" name="AutoShape 56" descr="Dekorasi Cahaya Berbentuk Lingkaran Bertema Natal, Baru, Liburan, Gembira  PNG dan Vektor dengan Background Transparan untuk Unduh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10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18146"/>
            <a:ext cx="9144000" cy="6039854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ru-RU" sz="4400" dirty="0">
                <a:latin typeface="Didact Gothic"/>
                <a:ea typeface="Didact Gothic"/>
                <a:cs typeface="Didact Gothic"/>
                <a:sym typeface="Didact Gothic"/>
              </a:rPr>
              <a:t>В этом фильме 2024 года к образу известного персонажа, сыгранного Биллом </a:t>
            </a:r>
            <a:r>
              <a:rPr lang="ru-RU" sz="4400" dirty="0" err="1">
                <a:latin typeface="Didact Gothic"/>
                <a:ea typeface="Didact Gothic"/>
                <a:cs typeface="Didact Gothic"/>
                <a:sym typeface="Didact Gothic"/>
              </a:rPr>
              <a:t>Скарсгардом</a:t>
            </a:r>
            <a:r>
              <a:rPr lang="ru-RU" sz="4400" dirty="0">
                <a:latin typeface="Didact Gothic"/>
                <a:ea typeface="Didact Gothic"/>
                <a:cs typeface="Didact Gothic"/>
                <a:sym typeface="Didact Gothic"/>
              </a:rPr>
              <a:t>, впервые были добавлены усы. Режиссёр подчеркивал, что для мужчин Трансильвании усы были обязательным атрибутом и граф наверняка их носил. Назовите графа.</a:t>
            </a:r>
          </a:p>
        </p:txBody>
      </p:sp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lang="ru-RU" sz="3000" noProof="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3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/8 «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Цепная реакция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	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58" name="AutoShape 22" descr="ряд елки PNG и картинки пнг | рисунок Векторы и PSD | Бесплатная загрузка 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60" name="AutoShape 24" descr="ряд елки PNG и картинки пнг | рисунок Векторы и PSD | Бесплатная загрузка 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4" name="AutoShape 38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6" name="AutoShape 40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8" name="AutoShape 42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90" name="AutoShape 54" descr="Ledcolorful Light Christmas String Garland Dalam Bentuk Lingkaran, Lampu,  Led, Latar Belakang PNG Transparan Clipart dan File PSD untuk Unduh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92" name="AutoShape 56" descr="Dekorasi Cahaya Berbentuk Lingkaran Bertema Natal, Baru, Liburan, Gembira  PNG dan Vektor dengan Background Transparan untuk Unduh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60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18146"/>
            <a:ext cx="9144000" cy="6039854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ru-RU" sz="4000" dirty="0">
                <a:latin typeface="Didact Gothic"/>
                <a:ea typeface="Didact Gothic"/>
                <a:cs typeface="Didact Gothic"/>
                <a:sym typeface="Didact Gothic"/>
              </a:rPr>
              <a:t>В </a:t>
            </a:r>
            <a:r>
              <a:rPr lang="ru-RU" sz="4000" dirty="0" smtClean="0">
                <a:latin typeface="Didact Gothic"/>
                <a:ea typeface="Didact Gothic"/>
                <a:cs typeface="Didact Gothic"/>
                <a:sym typeface="Didact Gothic"/>
              </a:rPr>
              <a:t>НЁМ </a:t>
            </a:r>
            <a:r>
              <a:rPr lang="ru-RU" sz="4000" dirty="0">
                <a:latin typeface="Didact Gothic"/>
                <a:ea typeface="Didact Gothic"/>
                <a:cs typeface="Didact Gothic"/>
                <a:sym typeface="Didact Gothic"/>
              </a:rPr>
              <a:t>иногда встречаются так называемые </a:t>
            </a:r>
            <a:r>
              <a:rPr lang="ru-RU" sz="4000" dirty="0" smtClean="0">
                <a:latin typeface="Didact Gothic"/>
                <a:ea typeface="Didact Gothic"/>
                <a:cs typeface="Didact Gothic"/>
                <a:sym typeface="Didact Gothic"/>
              </a:rPr>
              <a:t>«дворцовые перевороты», </a:t>
            </a:r>
            <a:r>
              <a:rPr lang="ru-RU" sz="4000" dirty="0">
                <a:latin typeface="Didact Gothic"/>
                <a:ea typeface="Didact Gothic"/>
                <a:cs typeface="Didact Gothic"/>
                <a:sym typeface="Didact Gothic"/>
              </a:rPr>
              <a:t>которые происходят из-за вирусных инфекций, влияющих на выработку феромона, без которого невозможно поддерживать лояльность </a:t>
            </a:r>
            <a:r>
              <a:rPr lang="ru-RU" sz="4000" dirty="0" smtClean="0">
                <a:latin typeface="Didact Gothic"/>
                <a:ea typeface="Didact Gothic"/>
                <a:cs typeface="Didact Gothic"/>
                <a:sym typeface="Didact Gothic"/>
              </a:rPr>
              <a:t>«подданных». </a:t>
            </a:r>
            <a:r>
              <a:rPr lang="ru-RU" sz="4000" dirty="0">
                <a:latin typeface="Didact Gothic"/>
                <a:ea typeface="Didact Gothic"/>
                <a:cs typeface="Didact Gothic"/>
                <a:sym typeface="Didact Gothic"/>
              </a:rPr>
              <a:t>Назовите </a:t>
            </a:r>
            <a:r>
              <a:rPr lang="ru-RU" sz="4000" dirty="0" smtClean="0">
                <a:latin typeface="Didact Gothic"/>
                <a:ea typeface="Didact Gothic"/>
                <a:cs typeface="Didact Gothic"/>
                <a:sym typeface="Didact Gothic"/>
              </a:rPr>
              <a:t>ЕГО </a:t>
            </a:r>
            <a:br>
              <a:rPr lang="ru-RU" sz="4000" dirty="0" smtClean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sz="4000" dirty="0" smtClean="0">
                <a:latin typeface="Didact Gothic"/>
                <a:ea typeface="Didact Gothic"/>
                <a:cs typeface="Didact Gothic"/>
                <a:sym typeface="Didact Gothic"/>
              </a:rPr>
              <a:t>(место</a:t>
            </a:r>
            <a:r>
              <a:rPr lang="ru-RU" sz="4000" dirty="0">
                <a:latin typeface="Didact Gothic"/>
                <a:ea typeface="Didact Gothic"/>
                <a:cs typeface="Didact Gothic"/>
                <a:sym typeface="Didact Gothic"/>
              </a:rPr>
              <a:t>, где происходят перевороты</a:t>
            </a:r>
            <a:r>
              <a:rPr lang="ru-RU" sz="4000" dirty="0" smtClean="0">
                <a:latin typeface="Didact Gothic"/>
                <a:ea typeface="Didact Gothic"/>
                <a:cs typeface="Didact Gothic"/>
                <a:sym typeface="Didact Gothic"/>
              </a:rPr>
              <a:t>).</a:t>
            </a:r>
            <a:endParaRPr lang="ru-RU" sz="4000" dirty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lang="ru-RU" sz="3000" noProof="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4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/8 «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Цепная реакция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	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58" name="AutoShape 22" descr="ряд елки PNG и картинки пнг | рисунок Векторы и PSD | Бесплатная загрузка 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60" name="AutoShape 24" descr="ряд елки PNG и картинки пнг | рисунок Векторы и PSD | Бесплатная загрузка 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4" name="AutoShape 38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6" name="AutoShape 40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8" name="AutoShape 42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90" name="AutoShape 54" descr="Ledcolorful Light Christmas String Garland Dalam Bentuk Lingkaran, Lampu,  Led, Latar Belakang PNG Transparan Clipart dan File PSD untuk Unduh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92" name="AutoShape 56" descr="Dekorasi Cahaya Berbentuk Lingkaran Bertema Natal, Baru, Liburan, Gembira  PNG dan Vektor dengan Background Transparan untuk Unduh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4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18146"/>
            <a:ext cx="9144000" cy="6039854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ru-RU" sz="5400" dirty="0">
                <a:latin typeface="Didact Gothic"/>
                <a:ea typeface="Didact Gothic"/>
                <a:cs typeface="Didact Gothic"/>
                <a:sym typeface="Didact Gothic"/>
              </a:rPr>
              <a:t>Старый </a:t>
            </a:r>
            <a:r>
              <a:rPr lang="ru-RU" sz="5400" dirty="0" smtClean="0">
                <a:latin typeface="Didact Gothic"/>
                <a:ea typeface="Didact Gothic"/>
                <a:cs typeface="Didact Gothic"/>
                <a:sym typeface="Didact Gothic"/>
              </a:rPr>
              <a:t>ОН </a:t>
            </a:r>
            <a:r>
              <a:rPr lang="ru-RU" sz="5400" dirty="0">
                <a:latin typeface="Didact Gothic"/>
                <a:ea typeface="Didact Gothic"/>
                <a:cs typeface="Didact Gothic"/>
                <a:sym typeface="Didact Gothic"/>
              </a:rPr>
              <a:t>находится в </a:t>
            </a:r>
            <a:r>
              <a:rPr lang="ru-RU" sz="5400" dirty="0" smtClean="0">
                <a:latin typeface="Didact Gothic"/>
                <a:ea typeface="Didact Gothic"/>
                <a:cs typeface="Didact Gothic"/>
                <a:sym typeface="Didact Gothic"/>
              </a:rPr>
              <a:t>5000 километров </a:t>
            </a:r>
            <a:r>
              <a:rPr lang="ru-RU" sz="5400" dirty="0">
                <a:latin typeface="Didact Gothic"/>
                <a:ea typeface="Didact Gothic"/>
                <a:cs typeface="Didact Gothic"/>
                <a:sym typeface="Didact Gothic"/>
              </a:rPr>
              <a:t>от Нового и </a:t>
            </a:r>
            <a:r>
              <a:rPr lang="ru-RU" sz="5400" dirty="0" smtClean="0">
                <a:latin typeface="Didact Gothic"/>
                <a:ea typeface="Didact Gothic"/>
                <a:cs typeface="Didact Gothic"/>
                <a:sym typeface="Didact Gothic"/>
              </a:rPr>
              <a:t>младше </a:t>
            </a:r>
            <a:r>
              <a:rPr lang="ru-RU" sz="5400" dirty="0">
                <a:latin typeface="Didact Gothic"/>
                <a:ea typeface="Didact Gothic"/>
                <a:cs typeface="Didact Gothic"/>
                <a:sym typeface="Didact Gothic"/>
              </a:rPr>
              <a:t>на </a:t>
            </a:r>
            <a:r>
              <a:rPr lang="ru-RU" sz="5400" dirty="0" smtClean="0">
                <a:latin typeface="Didact Gothic"/>
                <a:ea typeface="Didact Gothic"/>
                <a:cs typeface="Didact Gothic"/>
                <a:sym typeface="Didact Gothic"/>
              </a:rPr>
              <a:t>1500 </a:t>
            </a:r>
            <a:r>
              <a:rPr lang="ru-RU" sz="5400" dirty="0">
                <a:latin typeface="Didact Gothic"/>
                <a:ea typeface="Didact Gothic"/>
                <a:cs typeface="Didact Gothic"/>
                <a:sym typeface="Didact Gothic"/>
              </a:rPr>
              <a:t>тысячи лет. </a:t>
            </a:r>
            <a:r>
              <a:rPr lang="ru-RU" sz="5400" dirty="0" smtClean="0">
                <a:latin typeface="Didact Gothic"/>
                <a:ea typeface="Didact Gothic"/>
                <a:cs typeface="Didact Gothic"/>
                <a:sym typeface="Didact Gothic"/>
              </a:rPr>
              <a:t>ЕГО </a:t>
            </a:r>
            <a:r>
              <a:rPr lang="ru-RU" sz="5400" dirty="0">
                <a:latin typeface="Didact Gothic"/>
                <a:ea typeface="Didact Gothic"/>
                <a:cs typeface="Didact Gothic"/>
                <a:sym typeface="Didact Gothic"/>
              </a:rPr>
              <a:t>основали римляне и сразу сделали столицей провинции. Назовите его.</a:t>
            </a:r>
          </a:p>
        </p:txBody>
      </p:sp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lang="ru-RU" sz="3000" noProof="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5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/8 «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Цепная реакция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	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58" name="AutoShape 22" descr="ряд елки PNG и картинки пнг | рисунок Векторы и PSD | Бесплатная загрузка 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60" name="AutoShape 24" descr="ряд елки PNG и картинки пнг | рисунок Векторы и PSD | Бесплатная загрузка 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4" name="AutoShape 38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6" name="AutoShape 40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8" name="AutoShape 42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90" name="AutoShape 54" descr="Ledcolorful Light Christmas String Garland Dalam Bentuk Lingkaran, Lampu,  Led, Latar Belakang PNG Transparan Clipart dan File PSD untuk Unduh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92" name="AutoShape 56" descr="Dekorasi Cahaya Berbentuk Lingkaran Bertema Natal, Baru, Liburan, Gembira  PNG dan Vektor dengan Background Transparan untuk Unduh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44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18146"/>
            <a:ext cx="9144000" cy="717039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  <a:t>Назовите испанца в </a:t>
            </a:r>
            <a:r>
              <a:rPr lang="ru-RU" sz="2800" dirty="0" smtClean="0">
                <a:latin typeface="Didact Gothic"/>
                <a:ea typeface="Didact Gothic"/>
                <a:cs typeface="Didact Gothic"/>
                <a:sym typeface="Didact Gothic"/>
              </a:rPr>
              <a:t>центре картины.</a:t>
            </a:r>
            <a:endParaRPr lang="ru-RU" sz="2800" dirty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lang="ru-RU" sz="3000" noProof="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6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/8 «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Цепная реакция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	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58" name="AutoShape 22" descr="ряд елки PNG и картинки пнг | рисунок Векторы и PSD | Бесплатная загрузка 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60" name="AutoShape 24" descr="ряд елки PNG и картинки пнг | рисунок Векторы и PSD | Бесплатная загрузка 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4" name="AutoShape 38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6" name="AutoShape 40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8" name="AutoShape 42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90" name="AutoShape 54" descr="Ledcolorful Light Christmas String Garland Dalam Bentuk Lingkaran, Lampu,  Led, Latar Belakang PNG Transparan Clipart dan File PSD untuk Unduh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92" name="AutoShape 56" descr="Dekorasi Cahaya Berbentuk Lingkaran Bertema Natal, Baru, Liburan, Gembira  PNG dan Vektor dengan Background Transparan untuk Unduh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6" b="4653"/>
          <a:stretch/>
        </p:blipFill>
        <p:spPr bwMode="auto">
          <a:xfrm>
            <a:off x="0" y="1535185"/>
            <a:ext cx="9144000" cy="619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48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18146"/>
            <a:ext cx="9144000" cy="6039854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ru-RU" sz="4400" dirty="0">
                <a:latin typeface="Didact Gothic"/>
                <a:ea typeface="Didact Gothic"/>
                <a:cs typeface="Didact Gothic"/>
                <a:sym typeface="Didact Gothic"/>
              </a:rPr>
              <a:t>Американец Дональд Деттлофф с Гавайев создал уникальный забор из более чем 600 бывших в употреблении досок. Забор теперь является достопримечательностью острова Мауи и считается Меккой для фанатов... какого вида спорта?</a:t>
            </a:r>
          </a:p>
        </p:txBody>
      </p:sp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lang="ru-RU" sz="3000" noProof="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7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/8 «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Цепная реакция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	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58" name="AutoShape 22" descr="ряд елки PNG и картинки пнг | рисунок Векторы и PSD | Бесплатная загрузка 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60" name="AutoShape 24" descr="ряд елки PNG и картинки пнг | рисунок Векторы и PSD | Бесплатная загрузка 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4" name="AutoShape 38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6" name="AutoShape 40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8" name="AutoShape 42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90" name="AutoShape 54" descr="Ledcolorful Light Christmas String Garland Dalam Bentuk Lingkaran, Lampu,  Led, Latar Belakang PNG Transparan Clipart dan File PSD untuk Unduh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92" name="AutoShape 56" descr="Dekorasi Cahaya Berbentuk Lingkaran Bertema Natal, Baru, Liburan, Gembira  PNG dan Vektor dengan Background Transparan untuk Unduh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0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18146"/>
            <a:ext cx="9144000" cy="6039854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ru-RU" sz="3400" dirty="0">
                <a:latin typeface="Didact Gothic"/>
                <a:ea typeface="Didact Gothic"/>
                <a:cs typeface="Didact Gothic"/>
                <a:sym typeface="Didact Gothic"/>
              </a:rPr>
              <a:t>Возьмите тонкий стержень длиною около </a:t>
            </a:r>
            <a:r>
              <a:rPr lang="ru-RU" sz="3400" dirty="0" smtClean="0">
                <a:latin typeface="Didact Gothic"/>
                <a:ea typeface="Didact Gothic"/>
                <a:cs typeface="Didact Gothic"/>
                <a:sym typeface="Didact Gothic"/>
              </a:rPr>
              <a:t/>
            </a:r>
            <a:br>
              <a:rPr lang="ru-RU" sz="3400" dirty="0" smtClean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sz="3400" dirty="0" smtClean="0">
                <a:latin typeface="Didact Gothic"/>
                <a:ea typeface="Didact Gothic"/>
                <a:cs typeface="Didact Gothic"/>
                <a:sym typeface="Didact Gothic"/>
              </a:rPr>
              <a:t>3 </a:t>
            </a:r>
            <a:r>
              <a:rPr lang="ru-RU" sz="3400" dirty="0">
                <a:latin typeface="Didact Gothic"/>
                <a:ea typeface="Didact Gothic"/>
                <a:cs typeface="Didact Gothic"/>
                <a:sym typeface="Didact Gothic"/>
              </a:rPr>
              <a:t>метров. К верхнему концу стержня прикрепите медную проволоку длиной в фут, заостренную, как игла. Суда, на верхушке мачты которых будет прикреплено острие с проволокой, спускающейся вниз на палубу, а затем по одному из </a:t>
            </a:r>
            <a:r>
              <a:rPr lang="ru-RU" sz="3400" dirty="0" err="1" smtClean="0">
                <a:latin typeface="Didact Gothic"/>
                <a:ea typeface="Didact Gothic"/>
                <a:cs typeface="Didact Gothic"/>
                <a:sym typeface="Didact Gothic"/>
              </a:rPr>
              <a:t>вантов</a:t>
            </a:r>
            <a:r>
              <a:rPr lang="ru-RU" sz="3400" dirty="0" smtClean="0"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ru-RU" sz="3400" dirty="0">
                <a:latin typeface="Didact Gothic"/>
                <a:ea typeface="Didact Gothic"/>
                <a:cs typeface="Didact Gothic"/>
                <a:sym typeface="Didact Gothic"/>
              </a:rPr>
              <a:t>и обшивке в воду, будут предохранены от напасти. Так Бенджамин описал свое изобретение. </a:t>
            </a:r>
            <a:r>
              <a:rPr lang="ru-RU" sz="3400" dirty="0" smtClean="0">
                <a:latin typeface="Didact Gothic"/>
                <a:ea typeface="Didact Gothic"/>
                <a:cs typeface="Didact Gothic"/>
                <a:sym typeface="Didact Gothic"/>
              </a:rPr>
              <a:t/>
            </a:r>
            <a:br>
              <a:rPr lang="ru-RU" sz="3400" dirty="0" smtClean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sz="3400" dirty="0" smtClean="0">
                <a:latin typeface="Didact Gothic"/>
                <a:ea typeface="Didact Gothic"/>
                <a:cs typeface="Didact Gothic"/>
                <a:sym typeface="Didact Gothic"/>
              </a:rPr>
              <a:t>Как </a:t>
            </a:r>
            <a:r>
              <a:rPr lang="ru-RU" sz="3400" dirty="0">
                <a:latin typeface="Didact Gothic"/>
                <a:ea typeface="Didact Gothic"/>
                <a:cs typeface="Didact Gothic"/>
                <a:sym typeface="Didact Gothic"/>
              </a:rPr>
              <a:t>оно называется?</a:t>
            </a:r>
          </a:p>
        </p:txBody>
      </p:sp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lang="ru-RU" sz="3000" noProof="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8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/8 «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Цепная реакция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	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58" name="AutoShape 22" descr="ряд елки PNG и картинки пнг | рисунок Векторы и PSD | Бесплатная загрузка 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60" name="AutoShape 24" descr="ряд елки PNG и картинки пнг | рисунок Векторы и PSD | Бесплатная загрузка 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4" name="AutoShape 38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6" name="AutoShape 40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8" name="AutoShape 42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90" name="AutoShape 54" descr="Ledcolorful Light Christmas String Garland Dalam Bentuk Lingkaran, Lampu,  Led, Latar Belakang PNG Transparan Clipart dan File PSD untuk Unduh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92" name="AutoShape 56" descr="Dekorasi Cahaya Berbentuk Lingkaran Bertema Natal, Baru, Liburan, Gembira  PNG dan Vektor dengan Background Transparan untuk Unduh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20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27774"/>
            <a:ext cx="4810125" cy="603022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Didact Gothic"/>
                <a:ea typeface="Didact Gothic"/>
                <a:cs typeface="Didact Gothic"/>
                <a:sym typeface="Didact Gothic"/>
              </a:rPr>
              <a:t>Кристиан </a:t>
            </a:r>
            <a:r>
              <a:rPr lang="ru-RU" b="1" dirty="0">
                <a:latin typeface="Didact Gothic"/>
                <a:ea typeface="Didact Gothic"/>
                <a:cs typeface="Didact Gothic"/>
                <a:sym typeface="Didact Gothic"/>
              </a:rPr>
              <a:t>Бейл</a:t>
            </a:r>
            <a:r>
              <a:rPr lang="ru-RU" b="1" dirty="0" smtClean="0">
                <a:latin typeface="Didact Gothic"/>
                <a:ea typeface="Didact Gothic"/>
                <a:cs typeface="Didact Gothic"/>
                <a:sym typeface="Didact Gothic"/>
              </a:rPr>
              <a:t>: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/>
            </a:r>
            <a:b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/>
            </a:r>
            <a:b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Съемки </a:t>
            </a: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его первой в карьере роли были в советском фильме и их прервала 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чернобыльская </a:t>
            </a: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авария.</a:t>
            </a:r>
            <a:endParaRPr lang="ru-RU" dirty="0" smtClean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1/8 «Игра в правду»			    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solidFill>
            <a:srgbClr val="B5506A"/>
          </a:solidFill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4" y="1222146"/>
            <a:ext cx="3927475" cy="52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7398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«</a:t>
            </a:r>
            <a:r>
              <a:rPr lang="ru-RU" sz="3200" dirty="0">
                <a:latin typeface="Didact Gothic"/>
                <a:ea typeface="Didact Gothic"/>
                <a:cs typeface="Didact Gothic"/>
                <a:sym typeface="Didact Gothic"/>
              </a:rPr>
              <a:t>Цепная реакция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»				         </a:t>
            </a:r>
            <a:r>
              <a:rPr lang="en-US" sz="30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</a:p>
        </p:txBody>
      </p:sp>
      <p:pic>
        <p:nvPicPr>
          <p:cNvPr id="7" name="Google Shape;136;p11" descr="0040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0160" y="529389"/>
            <a:ext cx="6357769" cy="6328611"/>
          </a:xfrm>
          <a:prstGeom prst="rect">
            <a:avLst/>
          </a:prstGeom>
          <a:noFill/>
          <a:ln>
            <a:noFill/>
          </a:ln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1281953"/>
            <a:ext cx="9144000" cy="5029199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endParaRPr lang="ru-RU" sz="36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36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r>
              <a:rPr lang="ru-RU" sz="7200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ОТВЕТЫ </a:t>
            </a: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400"/>
            <a:ext cx="9144000" cy="54864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«</a:t>
            </a:r>
            <a:r>
              <a:rPr lang="ru-RU" sz="3200" dirty="0" smtClean="0">
                <a:latin typeface="Didact Gothic"/>
                <a:ea typeface="Didact Gothic"/>
                <a:cs typeface="Didact Gothic"/>
                <a:sym typeface="Didact Gothic"/>
              </a:rPr>
              <a:t>Цепная реакция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		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 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34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Зевс</a:t>
            </a:r>
          </a:p>
          <a:p>
            <a:pPr marL="0" lvl="0" indent="0" algn="ctr">
              <a:buNone/>
            </a:pP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1/8 «</a:t>
            </a:r>
            <a:r>
              <a:rPr lang="ru-RU" sz="3200" dirty="0" smtClean="0">
                <a:latin typeface="Didact Gothic"/>
                <a:ea typeface="Didact Gothic"/>
                <a:cs typeface="Didact Gothic"/>
                <a:sym typeface="Didact Gothic"/>
              </a:rPr>
              <a:t>Цепная реакция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39266" name="AutoShape 2" descr="Sníh Zub Charakter Design Zimní Zubů Veselé Vánoce Šťastný Nový Stock  Vektor od ©wowow 17622536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9268" name="AutoShape 4" descr="Sníh Zub Charakter Design Zimní Zubů Veselé Vánoce Šťastný Nový Stock  Vektor od ©wowow 17622536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0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949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34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Сарафан</a:t>
            </a:r>
          </a:p>
          <a:p>
            <a:pPr marL="0" lvl="0" indent="0" algn="ctr">
              <a:buNone/>
            </a:pP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2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/8 «</a:t>
            </a:r>
            <a:r>
              <a:rPr lang="ru-RU" sz="3200" dirty="0" smtClean="0">
                <a:latin typeface="Didact Gothic"/>
                <a:ea typeface="Didact Gothic"/>
                <a:cs typeface="Didact Gothic"/>
                <a:sym typeface="Didact Gothic"/>
              </a:rPr>
              <a:t>Цепная реакция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39266" name="AutoShape 2" descr="Sníh Zub Charakter Design Zimní Zubů Veselé Vánoce Šťastný Nový Stock  Vektor od ©wowow 17622536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9268" name="AutoShape 4" descr="Sníh Zub Charakter Design Zimní Zubů Veselé Vánoce Šťastný Nový Stock  Vektor od ©wowow 17622536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2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511" y="1405216"/>
            <a:ext cx="4090977" cy="545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89230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3400" dirty="0" err="1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Носферату</a:t>
            </a:r>
            <a:endParaRPr lang="ru-RU" sz="3400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3/8 «</a:t>
            </a:r>
            <a:r>
              <a:rPr lang="ru-RU" sz="3200" dirty="0" smtClean="0">
                <a:latin typeface="Didact Gothic"/>
                <a:ea typeface="Didact Gothic"/>
                <a:cs typeface="Didact Gothic"/>
                <a:sym typeface="Didact Gothic"/>
              </a:rPr>
              <a:t>Цепная реакция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39266" name="AutoShape 2" descr="Sníh Zub Charakter Design Zimní Zubů Veselé Vánoce Šťastný Nový Stock  Vektor od ©wowow 17622536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9268" name="AutoShape 4" descr="Sníh Zub Charakter Design Zimní Zubů Veselé Vánoce Šťastný Nový Stock  Vektor od ©wowow 17622536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2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410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07509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34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Улей</a:t>
            </a:r>
          </a:p>
          <a:p>
            <a:pPr marL="0" lvl="0" indent="0" algn="ctr">
              <a:buNone/>
            </a:pP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4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/8 «</a:t>
            </a:r>
            <a:r>
              <a:rPr lang="ru-RU" sz="3200" dirty="0" smtClean="0">
                <a:latin typeface="Didact Gothic"/>
                <a:ea typeface="Didact Gothic"/>
                <a:cs typeface="Didact Gothic"/>
                <a:sym typeface="Didact Gothic"/>
              </a:rPr>
              <a:t>Цепная реакция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39266" name="AutoShape 2" descr="Sníh Zub Charakter Design Zimní Zubů Veselé Vánoce Šťastný Nový Stock  Vektor od ©wowow 17622536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9268" name="AutoShape 4" descr="Sníh Zub Charakter Design Zimní Zubů Veselé Vánoce Šťastný Nový Stock  Vektor od ©wowow 17622536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78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280" y="1410747"/>
            <a:ext cx="4085440" cy="544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52477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34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Йорк</a:t>
            </a:r>
          </a:p>
          <a:p>
            <a:pPr marL="0" lvl="0" indent="0" algn="ctr">
              <a:buNone/>
            </a:pP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5/8 «</a:t>
            </a:r>
            <a:r>
              <a:rPr lang="ru-RU" sz="3200" dirty="0" smtClean="0">
                <a:latin typeface="Didact Gothic"/>
                <a:ea typeface="Didact Gothic"/>
                <a:cs typeface="Didact Gothic"/>
                <a:sym typeface="Didact Gothic"/>
              </a:rPr>
              <a:t>Цепная реакция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39266" name="AutoShape 2" descr="Sníh Zub Charakter Design Zimní Zubů Veselé Vánoce Šťastný Nový Stock  Vektor od ©wowow 17622536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9268" name="AutoShape 4" descr="Sníh Zub Charakter Design Zimní Zubů Veselé Vánoce Šťastný Nový Stock  Vektor od ©wowow 17622536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4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5" y="1417740"/>
            <a:ext cx="9156545" cy="610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83886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34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Кортес</a:t>
            </a:r>
          </a:p>
          <a:p>
            <a:pPr marL="0" lvl="0" indent="0" algn="ctr">
              <a:buNone/>
            </a:pP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6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/8 «</a:t>
            </a:r>
            <a:r>
              <a:rPr lang="ru-RU" sz="3200" dirty="0" smtClean="0">
                <a:latin typeface="Didact Gothic"/>
                <a:ea typeface="Didact Gothic"/>
                <a:cs typeface="Didact Gothic"/>
                <a:sym typeface="Didact Gothic"/>
              </a:rPr>
              <a:t>Цепная реакция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39266" name="AutoShape 2" descr="Sníh Zub Charakter Design Zimní Zubů Veselé Vánoce Šťastný Nový Stock  Vektor od ©wowow 17622536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9268" name="AutoShape 4" descr="Sníh Zub Charakter Design Zimní Zubů Veselé Vánoce Šťastný Nový Stock  Vektor od ©wowow 17622536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4" name="Picture 6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698" y="1374516"/>
            <a:ext cx="3808603" cy="548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06112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34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Серфинг</a:t>
            </a:r>
          </a:p>
          <a:p>
            <a:pPr marL="0" lvl="0" indent="0" algn="ctr">
              <a:buNone/>
            </a:pP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7/8 «</a:t>
            </a:r>
            <a:r>
              <a:rPr lang="ru-RU" sz="3200" dirty="0" smtClean="0">
                <a:latin typeface="Didact Gothic"/>
                <a:ea typeface="Didact Gothic"/>
                <a:cs typeface="Didact Gothic"/>
                <a:sym typeface="Didact Gothic"/>
              </a:rPr>
              <a:t>Цепная реакция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39266" name="AutoShape 2" descr="Sníh Zub Charakter Design Zimní Zubů Veselé Vánoce Šťastný Nový Stock  Vektor od ©wowow 17622536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9268" name="AutoShape 4" descr="Sníh Zub Charakter Design Zimní Zubů Veselé Vánoce Šťastný Nový Stock  Vektor od ©wowow 17622536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5" y="1482664"/>
            <a:ext cx="8070209" cy="537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77730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34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Громоотвод</a:t>
            </a:r>
          </a:p>
          <a:p>
            <a:pPr marL="0" lvl="0" indent="0" algn="ctr">
              <a:buNone/>
            </a:pP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8/8 «</a:t>
            </a:r>
            <a:r>
              <a:rPr lang="ru-RU" sz="3200" dirty="0" smtClean="0">
                <a:latin typeface="Didact Gothic"/>
                <a:ea typeface="Didact Gothic"/>
                <a:cs typeface="Didact Gothic"/>
                <a:sym typeface="Didact Gothic"/>
              </a:rPr>
              <a:t>Цепная реакция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39266" name="AutoShape 2" descr="Sníh Zub Charakter Design Zimní Zubů Veselé Vánoce Šťastný Nový Stock  Vektor od ©wowow 17622536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9268" name="AutoShape 4" descr="Sníh Zub Charakter Design Zimní Zubů Veselé Vánoce Šťastný Nový Stock  Vektor od ©wowow 17622536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2" name="Picture 2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4" r="8766"/>
          <a:stretch/>
        </p:blipFill>
        <p:spPr bwMode="auto">
          <a:xfrm>
            <a:off x="0" y="1913120"/>
            <a:ext cx="9144000" cy="390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09578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27774"/>
            <a:ext cx="4810125" cy="603022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Didact Gothic"/>
                <a:ea typeface="Didact Gothic"/>
                <a:cs typeface="Didact Gothic"/>
                <a:sym typeface="Didact Gothic"/>
              </a:rPr>
              <a:t>Марк </a:t>
            </a:r>
            <a:r>
              <a:rPr lang="ru-RU" b="1" dirty="0">
                <a:latin typeface="Didact Gothic"/>
                <a:ea typeface="Didact Gothic"/>
                <a:cs typeface="Didact Gothic"/>
                <a:sym typeface="Didact Gothic"/>
              </a:rPr>
              <a:t>Твен:</a:t>
            </a:r>
            <a:br>
              <a:rPr lang="ru-RU" b="1" dirty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/>
            </a:r>
            <a:b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Не </a:t>
            </a: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пользовался запятыми.</a:t>
            </a:r>
            <a:endParaRPr lang="ru-RU" dirty="0" smtClean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2/8 «Игра в правду»			    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solidFill>
            <a:srgbClr val="B5506A"/>
          </a:solidFill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7"/>
          <a:stretch/>
        </p:blipFill>
        <p:spPr bwMode="auto">
          <a:xfrm>
            <a:off x="4810125" y="1110291"/>
            <a:ext cx="4086225" cy="546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30963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"/>
          <p:cNvSpPr txBox="1">
            <a:spLocks noGrp="1"/>
          </p:cNvSpPr>
          <p:nvPr>
            <p:ph type="title"/>
          </p:nvPr>
        </p:nvSpPr>
        <p:spPr>
          <a:xfrm>
            <a:off x="311700" y="116300"/>
            <a:ext cx="8520600" cy="915900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Правила 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3 </a:t>
            </a: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тура</a:t>
            </a:r>
            <a:endParaRPr dirty="0">
              <a:latin typeface="Didact Gothic"/>
              <a:ea typeface="Didact Gothic"/>
              <a:cs typeface="Didact Gothic"/>
              <a:sym typeface="Didact Gothic"/>
            </a:endParaRPr>
          </a:p>
          <a:p>
            <a:pPr lvl="0" algn="ctr">
              <a:buSzPct val="102948"/>
            </a:pPr>
            <a:r>
              <a:rPr lang="ru-RU" sz="3022" dirty="0" smtClean="0">
                <a:latin typeface="Didact Gothic"/>
                <a:ea typeface="Didact Gothic"/>
                <a:cs typeface="Didact Gothic"/>
                <a:sym typeface="Didact Gothic"/>
              </a:rPr>
              <a:t>«Песнь льда и полоскания»</a:t>
            </a:r>
            <a:endParaRPr sz="3022" dirty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65" name="Google Shape;65;p2"/>
          <p:cNvSpPr txBox="1">
            <a:spLocks noGrp="1"/>
          </p:cNvSpPr>
          <p:nvPr>
            <p:ph type="body" idx="1"/>
          </p:nvPr>
        </p:nvSpPr>
        <p:spPr>
          <a:xfrm>
            <a:off x="311700" y="1250399"/>
            <a:ext cx="8520600" cy="5315700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endParaRPr lang="ru-RU" sz="3200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algn="ctr">
              <a:lnSpc>
                <a:spcPts val="4710"/>
              </a:lnSpc>
              <a:buNone/>
            </a:pPr>
            <a:r>
              <a:rPr lang="en-US" sz="3600" dirty="0" smtClean="0">
                <a:solidFill>
                  <a:srgbClr val="000000"/>
                </a:solidFill>
                <a:latin typeface="Didact Gothic"/>
              </a:rPr>
              <a:t>8 </a:t>
            </a:r>
            <a:r>
              <a:rPr lang="en-US" sz="3600" dirty="0" err="1" smtClean="0">
                <a:solidFill>
                  <a:srgbClr val="000000"/>
                </a:solidFill>
                <a:latin typeface="Didact Gothic"/>
              </a:rPr>
              <a:t>вопросов</a:t>
            </a:r>
            <a:r>
              <a:rPr lang="en-US" sz="3600" dirty="0" smtClean="0">
                <a:solidFill>
                  <a:srgbClr val="000000"/>
                </a:solidFill>
                <a:latin typeface="Didact Gothic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Didact Gothic"/>
              </a:rPr>
              <a:t>по</a:t>
            </a:r>
            <a:r>
              <a:rPr lang="en-US" sz="3600" dirty="0" smtClean="0">
                <a:solidFill>
                  <a:srgbClr val="000000"/>
                </a:solidFill>
                <a:latin typeface="Didact Gothic"/>
              </a:rPr>
              <a:t> 40 </a:t>
            </a:r>
            <a:r>
              <a:rPr lang="en-US" sz="3600" dirty="0" err="1" smtClean="0">
                <a:solidFill>
                  <a:srgbClr val="000000"/>
                </a:solidFill>
                <a:latin typeface="Didact Gothic"/>
              </a:rPr>
              <a:t>секунд</a:t>
            </a:r>
            <a:r>
              <a:rPr lang="en-US" sz="3600" dirty="0" smtClean="0">
                <a:solidFill>
                  <a:srgbClr val="000000"/>
                </a:solidFill>
                <a:latin typeface="Didact Gothic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Didact Gothic"/>
              </a:rPr>
              <a:t>до</a:t>
            </a:r>
            <a:r>
              <a:rPr lang="en-US" sz="3600" dirty="0" smtClean="0">
                <a:solidFill>
                  <a:srgbClr val="000000"/>
                </a:solidFill>
                <a:latin typeface="Didact Gothic"/>
              </a:rPr>
              <a:t> 1 минуты. </a:t>
            </a:r>
          </a:p>
          <a:p>
            <a:pPr algn="ctr">
              <a:lnSpc>
                <a:spcPts val="4710"/>
              </a:lnSpc>
              <a:buNone/>
            </a:pPr>
            <a:r>
              <a:rPr lang="en-US" sz="3600" dirty="0" err="1" smtClean="0">
                <a:solidFill>
                  <a:srgbClr val="000000"/>
                </a:solidFill>
                <a:latin typeface="Didact Gothic"/>
              </a:rPr>
              <a:t>Отсчёт</a:t>
            </a:r>
            <a:r>
              <a:rPr lang="en-US" sz="3600" dirty="0" smtClean="0">
                <a:solidFill>
                  <a:srgbClr val="000000"/>
                </a:solidFill>
                <a:latin typeface="Didact Gothic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Didact Gothic"/>
              </a:rPr>
              <a:t>времени</a:t>
            </a:r>
            <a:r>
              <a:rPr lang="en-US" sz="3600" dirty="0" smtClean="0">
                <a:solidFill>
                  <a:srgbClr val="000000"/>
                </a:solidFill>
                <a:latin typeface="Didact Gothic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Didact Gothic"/>
              </a:rPr>
              <a:t>начинается</a:t>
            </a:r>
            <a:r>
              <a:rPr lang="en-US" sz="3600" dirty="0" smtClean="0">
                <a:solidFill>
                  <a:srgbClr val="000000"/>
                </a:solidFill>
                <a:latin typeface="Didact Gothic"/>
              </a:rPr>
              <a:t> в начала </a:t>
            </a:r>
            <a:r>
              <a:rPr lang="en-US" sz="3600" dirty="0" err="1" smtClean="0">
                <a:solidFill>
                  <a:srgbClr val="000000"/>
                </a:solidFill>
                <a:latin typeface="Didact Gothic"/>
              </a:rPr>
              <a:t>композиции</a:t>
            </a:r>
            <a:r>
              <a:rPr lang="en-US" sz="3600" dirty="0" smtClean="0">
                <a:solidFill>
                  <a:srgbClr val="000000"/>
                </a:solidFill>
                <a:latin typeface="Didact Gothic"/>
              </a:rPr>
              <a:t>.</a:t>
            </a:r>
            <a:endParaRPr lang="ru-RU" sz="3600" dirty="0" smtClean="0">
              <a:solidFill>
                <a:srgbClr val="000000"/>
              </a:solidFill>
              <a:latin typeface="Didact Gothic"/>
            </a:endParaRPr>
          </a:p>
          <a:p>
            <a:pPr algn="ctr">
              <a:lnSpc>
                <a:spcPts val="4710"/>
              </a:lnSpc>
              <a:buNone/>
            </a:pPr>
            <a:r>
              <a:rPr lang="en-US" sz="3600" dirty="0" err="1" smtClean="0">
                <a:solidFill>
                  <a:srgbClr val="000000"/>
                </a:solidFill>
                <a:latin typeface="Didact Gothic"/>
              </a:rPr>
              <a:t>За</a:t>
            </a:r>
            <a:r>
              <a:rPr lang="en-US" sz="3600" dirty="0" smtClean="0">
                <a:solidFill>
                  <a:srgbClr val="000000"/>
                </a:solidFill>
                <a:latin typeface="Didact Gothic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Didact Gothic"/>
              </a:rPr>
              <a:t>правильный</a:t>
            </a:r>
            <a:r>
              <a:rPr lang="en-US" sz="3600" dirty="0" smtClean="0">
                <a:solidFill>
                  <a:srgbClr val="000000"/>
                </a:solidFill>
                <a:latin typeface="Didact Gothic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Didact Gothic"/>
              </a:rPr>
              <a:t>ответ</a:t>
            </a:r>
            <a:r>
              <a:rPr lang="en-US" sz="3600" dirty="0" smtClean="0">
                <a:solidFill>
                  <a:srgbClr val="000000"/>
                </a:solidFill>
                <a:latin typeface="Didact Gothic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Didact Gothic"/>
              </a:rPr>
              <a:t>на</a:t>
            </a:r>
            <a:r>
              <a:rPr lang="en-US" sz="3600" dirty="0" smtClean="0">
                <a:solidFill>
                  <a:srgbClr val="000000"/>
                </a:solidFill>
                <a:latin typeface="Didact Gothic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Didact Gothic"/>
              </a:rPr>
              <a:t>вопрос</a:t>
            </a:r>
            <a:r>
              <a:rPr lang="en-US" sz="3600" dirty="0" smtClean="0">
                <a:solidFill>
                  <a:srgbClr val="000000"/>
                </a:solidFill>
                <a:latin typeface="Didact Gothic"/>
              </a:rPr>
              <a:t> – </a:t>
            </a:r>
            <a:endParaRPr lang="ru-RU" sz="3600" dirty="0" smtClean="0">
              <a:solidFill>
                <a:srgbClr val="000000"/>
              </a:solidFill>
              <a:latin typeface="Didact Gothic"/>
            </a:endParaRPr>
          </a:p>
          <a:p>
            <a:pPr algn="ctr">
              <a:lnSpc>
                <a:spcPts val="4710"/>
              </a:lnSpc>
              <a:buNone/>
            </a:pPr>
            <a:r>
              <a:rPr lang="en-US" sz="3600" dirty="0" smtClean="0">
                <a:solidFill>
                  <a:srgbClr val="000000"/>
                </a:solidFill>
                <a:latin typeface="Didact Gothic"/>
              </a:rPr>
              <a:t>1 </a:t>
            </a:r>
            <a:r>
              <a:rPr lang="en-US" sz="3600" dirty="0" err="1" smtClean="0">
                <a:solidFill>
                  <a:srgbClr val="000000"/>
                </a:solidFill>
                <a:latin typeface="Didact Gothic"/>
              </a:rPr>
              <a:t>балл</a:t>
            </a:r>
            <a:r>
              <a:rPr lang="en-US" sz="3600" dirty="0" smtClean="0">
                <a:solidFill>
                  <a:srgbClr val="000000"/>
                </a:solidFill>
                <a:latin typeface="Didact Gothic"/>
              </a:rPr>
              <a:t>.</a:t>
            </a:r>
            <a:endParaRPr lang="en-US" sz="3600" dirty="0">
              <a:solidFill>
                <a:srgbClr val="000000"/>
              </a:solidFill>
              <a:latin typeface="Didact Gothic"/>
            </a:endParaRP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27774"/>
            <a:ext cx="9144000" cy="6030226"/>
          </a:xfrm>
        </p:spPr>
        <p:txBody>
          <a:bodyPr>
            <a:noAutofit/>
          </a:bodyPr>
          <a:lstStyle/>
          <a:p>
            <a:r>
              <a:rPr lang="ru-RU" sz="5400" dirty="0">
                <a:latin typeface="Didact Gothic"/>
                <a:ea typeface="Didact Gothic"/>
                <a:cs typeface="Didact Gothic"/>
                <a:sym typeface="Didact Gothic"/>
              </a:rPr>
              <a:t>Назовите </a:t>
            </a:r>
            <a:r>
              <a:rPr lang="ru-RU" sz="5400" dirty="0" smtClean="0">
                <a:latin typeface="Didact Gothic"/>
                <a:ea typeface="Didact Gothic"/>
                <a:cs typeface="Didact Gothic"/>
                <a:sym typeface="Didact Gothic"/>
              </a:rPr>
              <a:t>композитора.</a:t>
            </a:r>
          </a:p>
        </p:txBody>
      </p:sp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1/8 «</a:t>
            </a:r>
            <a: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  <a:t>Песнь льда и полоскания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»		      </a:t>
            </a:r>
            <a:r>
              <a:rPr lang="en-US" sz="30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solidFill>
              <a:srgbClr val="F28CA4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Музыка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100" y="894746"/>
            <a:ext cx="609600" cy="609600"/>
          </a:xfrm>
          <a:prstGeom prst="rect">
            <a:avLst/>
          </a:prstGeom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1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27774"/>
            <a:ext cx="9144000" cy="6030226"/>
          </a:xfrm>
        </p:spPr>
        <p:txBody>
          <a:bodyPr>
            <a:noAutofit/>
          </a:bodyPr>
          <a:lstStyle/>
          <a:p>
            <a:r>
              <a:rPr lang="ru-RU" sz="5400" dirty="0">
                <a:latin typeface="Didact Gothic"/>
                <a:ea typeface="Didact Gothic"/>
                <a:cs typeface="Didact Gothic"/>
                <a:sym typeface="Didact Gothic"/>
              </a:rPr>
              <a:t>Назовите сериал по вступительной </a:t>
            </a:r>
            <a:r>
              <a:rPr lang="ru-RU" sz="5400" dirty="0" smtClean="0">
                <a:latin typeface="Didact Gothic"/>
                <a:ea typeface="Didact Gothic"/>
                <a:cs typeface="Didact Gothic"/>
                <a:sym typeface="Didact Gothic"/>
              </a:rPr>
              <a:t>мелодии.</a:t>
            </a:r>
          </a:p>
        </p:txBody>
      </p:sp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2/8 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«</a:t>
            </a:r>
            <a: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  <a:t>Песнь льда и полоскания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»		      </a:t>
            </a:r>
            <a:r>
              <a:rPr lang="en-US" sz="30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solidFill>
              <a:srgbClr val="F28CA4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850" y="895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1041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27774"/>
            <a:ext cx="9144000" cy="6030226"/>
          </a:xfrm>
        </p:spPr>
        <p:txBody>
          <a:bodyPr>
            <a:noAutofit/>
          </a:bodyPr>
          <a:lstStyle/>
          <a:p>
            <a:r>
              <a:rPr lang="ru-RU" sz="5400" dirty="0">
                <a:latin typeface="Didact Gothic"/>
                <a:ea typeface="Didact Gothic"/>
                <a:cs typeface="Didact Gothic"/>
                <a:sym typeface="Didact Gothic"/>
              </a:rPr>
              <a:t>Назовите </a:t>
            </a:r>
            <a:r>
              <a:rPr lang="ru-RU" sz="5400" dirty="0" smtClean="0">
                <a:latin typeface="Didact Gothic"/>
                <a:ea typeface="Didact Gothic"/>
                <a:cs typeface="Didact Gothic"/>
                <a:sym typeface="Didact Gothic"/>
              </a:rPr>
              <a:t>исполнителя.</a:t>
            </a:r>
          </a:p>
        </p:txBody>
      </p:sp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3/8 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«</a:t>
            </a:r>
            <a: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  <a:t>Песнь льда и полоскания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»		      </a:t>
            </a:r>
            <a:r>
              <a:rPr lang="en-US" sz="30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solidFill>
              <a:srgbClr val="F28CA4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650" y="999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8104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3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27774"/>
            <a:ext cx="9144000" cy="6030226"/>
          </a:xfrm>
        </p:spPr>
        <p:txBody>
          <a:bodyPr>
            <a:noAutofit/>
          </a:bodyPr>
          <a:lstStyle/>
          <a:p>
            <a:r>
              <a:rPr lang="ru-RU" sz="5400" dirty="0">
                <a:latin typeface="Didact Gothic"/>
                <a:ea typeface="Didact Gothic"/>
                <a:cs typeface="Didact Gothic"/>
                <a:sym typeface="Didact Gothic"/>
              </a:rPr>
              <a:t>Назовите </a:t>
            </a:r>
            <a:r>
              <a:rPr lang="ru-RU" sz="5400" dirty="0" smtClean="0">
                <a:latin typeface="Didact Gothic"/>
                <a:ea typeface="Didact Gothic"/>
                <a:cs typeface="Didact Gothic"/>
                <a:sym typeface="Didact Gothic"/>
              </a:rPr>
              <a:t>исполнителя.</a:t>
            </a:r>
          </a:p>
        </p:txBody>
      </p:sp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4/8 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«</a:t>
            </a:r>
            <a: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  <a:t>Песнь льда и полоскания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»		      </a:t>
            </a:r>
            <a:r>
              <a:rPr lang="en-US" sz="30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solidFill>
              <a:srgbClr val="F28CA4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825" y="91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5929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27774"/>
            <a:ext cx="9144000" cy="6030226"/>
          </a:xfrm>
        </p:spPr>
        <p:txBody>
          <a:bodyPr>
            <a:noAutofit/>
          </a:bodyPr>
          <a:lstStyle/>
          <a:p>
            <a:r>
              <a:rPr lang="ru-RU" sz="5400" dirty="0">
                <a:latin typeface="Didact Gothic"/>
                <a:ea typeface="Didact Gothic"/>
                <a:cs typeface="Didact Gothic"/>
                <a:sym typeface="Didact Gothic"/>
              </a:rPr>
              <a:t>Назовите группу по </a:t>
            </a:r>
            <a:r>
              <a:rPr lang="ru-RU" sz="5400" dirty="0" err="1" smtClean="0">
                <a:latin typeface="Didact Gothic"/>
                <a:ea typeface="Didact Gothic"/>
                <a:cs typeface="Didact Gothic"/>
                <a:sym typeface="Didact Gothic"/>
              </a:rPr>
              <a:t>каверу</a:t>
            </a:r>
            <a:r>
              <a:rPr lang="ru-RU" sz="5400" dirty="0" smtClean="0">
                <a:latin typeface="Didact Gothic"/>
                <a:ea typeface="Didact Gothic"/>
                <a:cs typeface="Didact Gothic"/>
                <a:sym typeface="Didact Gothic"/>
              </a:rPr>
              <a:t>.</a:t>
            </a:r>
          </a:p>
        </p:txBody>
      </p:sp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5/8 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«</a:t>
            </a:r>
            <a: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  <a:t>Песнь льда и полоскания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»		      </a:t>
            </a:r>
            <a:r>
              <a:rPr lang="en-US" sz="30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solidFill>
              <a:srgbClr val="F28CA4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5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2600" y="1005655"/>
            <a:ext cx="1838325" cy="142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6141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27774"/>
            <a:ext cx="9144000" cy="6030226"/>
          </a:xfrm>
        </p:spPr>
        <p:txBody>
          <a:bodyPr>
            <a:noAutofit/>
          </a:bodyPr>
          <a:lstStyle/>
          <a:p>
            <a:r>
              <a:rPr lang="ru-RU" sz="5400" dirty="0">
                <a:latin typeface="Didact Gothic"/>
                <a:ea typeface="Didact Gothic"/>
                <a:cs typeface="Didact Gothic"/>
                <a:sym typeface="Didact Gothic"/>
              </a:rPr>
              <a:t>Назовите </a:t>
            </a:r>
            <a:r>
              <a:rPr lang="ru-RU" sz="5400" dirty="0" smtClean="0">
                <a:latin typeface="Didact Gothic"/>
                <a:ea typeface="Didact Gothic"/>
                <a:cs typeface="Didact Gothic"/>
                <a:sym typeface="Didact Gothic"/>
              </a:rPr>
              <a:t>исполнител</a:t>
            </a:r>
            <a:r>
              <a:rPr lang="ru-RU" sz="5400" dirty="0">
                <a:latin typeface="Didact Gothic"/>
                <a:ea typeface="Didact Gothic"/>
                <a:cs typeface="Didact Gothic"/>
                <a:sym typeface="Didact Gothic"/>
              </a:rPr>
              <a:t>я</a:t>
            </a:r>
            <a:r>
              <a:rPr lang="ru-RU" sz="5400" dirty="0" smtClean="0">
                <a:latin typeface="Didact Gothic"/>
                <a:ea typeface="Didact Gothic"/>
                <a:cs typeface="Didact Gothic"/>
                <a:sym typeface="Didact Gothic"/>
              </a:rPr>
              <a:t>.</a:t>
            </a:r>
          </a:p>
        </p:txBody>
      </p:sp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6/8 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«</a:t>
            </a:r>
            <a: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  <a:t>Песнь льда и полоскания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»		      </a:t>
            </a:r>
            <a:r>
              <a:rPr lang="en-US" sz="30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solidFill>
              <a:srgbClr val="F28CA4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787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27774"/>
            <a:ext cx="9144000" cy="6030226"/>
          </a:xfrm>
        </p:spPr>
        <p:txBody>
          <a:bodyPr>
            <a:noAutofit/>
          </a:bodyPr>
          <a:lstStyle/>
          <a:p>
            <a:r>
              <a:rPr lang="ru-RU" sz="5400" dirty="0">
                <a:latin typeface="Didact Gothic"/>
                <a:ea typeface="Didact Gothic"/>
                <a:cs typeface="Didact Gothic"/>
                <a:sym typeface="Didact Gothic"/>
              </a:rPr>
              <a:t>Назовите исполнителей дуэта.</a:t>
            </a:r>
            <a:endParaRPr lang="ru-RU" sz="5400" dirty="0" smtClean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7/8 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«</a:t>
            </a:r>
            <a: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  <a:t>Песнь льда и полоскания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»		      </a:t>
            </a:r>
            <a:r>
              <a:rPr lang="en-US" sz="30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solidFill>
              <a:srgbClr val="F28CA4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2750" y="1514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3480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27774"/>
            <a:ext cx="9144000" cy="6030226"/>
          </a:xfrm>
        </p:spPr>
        <p:txBody>
          <a:bodyPr>
            <a:noAutofit/>
          </a:bodyPr>
          <a:lstStyle/>
          <a:p>
            <a:r>
              <a:rPr lang="ru-RU" sz="5400" dirty="0">
                <a:latin typeface="Didact Gothic"/>
                <a:ea typeface="Didact Gothic"/>
                <a:cs typeface="Didact Gothic"/>
                <a:sym typeface="Didact Gothic"/>
              </a:rPr>
              <a:t>Мы перевернули </a:t>
            </a:r>
            <a:r>
              <a:rPr lang="ru-RU" sz="5400" dirty="0" smtClean="0">
                <a:latin typeface="Didact Gothic"/>
                <a:ea typeface="Didact Gothic"/>
                <a:cs typeface="Didact Gothic"/>
                <a:sym typeface="Didact Gothic"/>
              </a:rPr>
              <a:t>композицию</a:t>
            </a:r>
            <a:r>
              <a:rPr lang="ru-RU" sz="5400" dirty="0">
                <a:latin typeface="Didact Gothic"/>
                <a:ea typeface="Didact Gothic"/>
                <a:cs typeface="Didact Gothic"/>
                <a:sym typeface="Didact Gothic"/>
              </a:rPr>
              <a:t>. Назовите исполнителей дуэт.</a:t>
            </a:r>
            <a:endParaRPr lang="ru-RU" sz="5400" dirty="0" smtClean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8/8 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«</a:t>
            </a:r>
            <a: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  <a:t>Песнь льда и полоскания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»		      </a:t>
            </a:r>
            <a:r>
              <a:rPr lang="en-US" sz="30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solidFill>
              <a:srgbClr val="F28CA4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8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28751" y="1533088"/>
            <a:ext cx="1247775" cy="50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91113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«</a:t>
            </a:r>
            <a:r>
              <a:rPr lang="ru-RU" sz="3200" noProof="0" dirty="0" smtClean="0">
                <a:latin typeface="Didact Gothic"/>
                <a:ea typeface="Didact Gothic"/>
                <a:cs typeface="Didact Gothic"/>
                <a:sym typeface="Didact Gothic"/>
              </a:rPr>
              <a:t>Песнь льда и полоскания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lang="ru-RU" sz="3000" noProof="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  		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   </a:t>
            </a:r>
            <a:r>
              <a:rPr lang="ru-RU" sz="3000" noProof="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7" name="Google Shape;136;p11" descr="0040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0160" y="529389"/>
            <a:ext cx="6357769" cy="6328611"/>
          </a:xfrm>
          <a:prstGeom prst="rect">
            <a:avLst/>
          </a:prstGeom>
          <a:noFill/>
          <a:ln>
            <a:noFill/>
          </a:ln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27774"/>
            <a:ext cx="4810125" cy="603022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Didact Gothic"/>
                <a:ea typeface="Didact Gothic"/>
                <a:cs typeface="Didact Gothic"/>
                <a:sym typeface="Didact Gothic"/>
              </a:rPr>
              <a:t>Энтони </a:t>
            </a:r>
            <a:r>
              <a:rPr lang="ru-RU" b="1" dirty="0">
                <a:latin typeface="Didact Gothic"/>
                <a:ea typeface="Didact Gothic"/>
                <a:cs typeface="Didact Gothic"/>
                <a:sym typeface="Didact Gothic"/>
              </a:rPr>
              <a:t>Хопкинс</a:t>
            </a:r>
            <a:r>
              <a:rPr lang="ru-RU" b="1" dirty="0" smtClean="0">
                <a:latin typeface="Didact Gothic"/>
                <a:ea typeface="Didact Gothic"/>
                <a:cs typeface="Didact Gothic"/>
                <a:sym typeface="Didact Gothic"/>
              </a:rPr>
              <a:t>:</a:t>
            </a:r>
            <a:br>
              <a:rPr lang="ru-RU" b="1" dirty="0" smtClean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b="1" dirty="0">
                <a:latin typeface="Didact Gothic"/>
                <a:ea typeface="Didact Gothic"/>
                <a:cs typeface="Didact Gothic"/>
                <a:sym typeface="Didact Gothic"/>
              </a:rPr>
              <a:t/>
            </a:r>
            <a:br>
              <a:rPr lang="ru-RU" b="1" dirty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Его </a:t>
            </a: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внуки боятся общаться с ним из-за образа 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Ганнибала Лектера.</a:t>
            </a:r>
            <a:endParaRPr lang="ru-RU" sz="2400" dirty="0" smtClean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3/8 «Игра в правду»			    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solidFill>
            <a:srgbClr val="B5506A"/>
          </a:solidFill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5" y="1047300"/>
            <a:ext cx="3727449" cy="559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333213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EEEEEE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«</a:t>
            </a:r>
            <a: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  <a:t>Песнь льда и полоскания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»		     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      </a:t>
            </a:r>
            <a:r>
              <a:rPr lang="en-US" sz="30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</a:p>
        </p:txBody>
      </p:sp>
      <p:sp>
        <p:nvSpPr>
          <p:cNvPr id="5" name="Google Shape;71;p3"/>
          <p:cNvSpPr txBox="1">
            <a:spLocks/>
          </p:cNvSpPr>
          <p:nvPr/>
        </p:nvSpPr>
        <p:spPr>
          <a:xfrm>
            <a:off x="0" y="1281953"/>
            <a:ext cx="9144000" cy="5029199"/>
          </a:xfrm>
          <a:prstGeom prst="roundRect">
            <a:avLst>
              <a:gd name="adj" fmla="val 0"/>
            </a:avLst>
          </a:prstGeom>
          <a:solidFill>
            <a:srgbClr val="EEEEEE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3600" b="1" i="0" u="none" strike="noStrike" kern="0" cap="none" spc="0" normalizeH="0" baseline="0" noProof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3600" b="1" i="0" u="none" strike="noStrike" kern="0" cap="none" spc="0" normalizeH="0" baseline="0" noProof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7200" b="1" i="0" u="none" strike="noStrike" kern="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ОТВЕТЫ </a:t>
            </a:r>
            <a:endParaRPr kumimoji="0" lang="ru-RU" sz="3200" b="1" i="0" u="none" strike="noStrike" kern="0" cap="none" spc="0" normalizeH="0" baseline="0" noProof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3200" b="1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4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Сергей Сергеевич Прокофьев</a:t>
            </a: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1/8 «</a:t>
            </a:r>
            <a:r>
              <a:rPr lang="ru-RU" sz="2800" dirty="0" smtClean="0">
                <a:latin typeface="Didact Gothic"/>
                <a:ea typeface="Didact Gothic"/>
                <a:cs typeface="Didact Gothic"/>
                <a:sym typeface="Didact Gothic"/>
              </a:rPr>
              <a:t>Песнь льда и полоскания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22530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2886"/>
            <a:ext cx="9145521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4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Шерлок</a:t>
            </a: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2/8 «</a:t>
            </a:r>
            <a:r>
              <a:rPr lang="ru-RU" sz="2800" dirty="0" smtClean="0">
                <a:latin typeface="Didact Gothic"/>
                <a:ea typeface="Didact Gothic"/>
                <a:cs typeface="Didact Gothic"/>
                <a:sym typeface="Didact Gothic"/>
              </a:rPr>
              <a:t>Песнь льда и полоскания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23554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966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92315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en-US" sz="4000" dirty="0" err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Sia</a:t>
            </a: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3/8 «</a:t>
            </a:r>
            <a:r>
              <a:rPr lang="ru-RU" sz="2800" dirty="0" smtClean="0">
                <a:latin typeface="Didact Gothic"/>
                <a:ea typeface="Didact Gothic"/>
                <a:cs typeface="Didact Gothic"/>
                <a:sym typeface="Didact Gothic"/>
              </a:rPr>
              <a:t>Песнь льда и полоскания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24578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959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46943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4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Клава Кока</a:t>
            </a: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4/8 «</a:t>
            </a:r>
            <a:r>
              <a:rPr lang="ru-RU" sz="2800" dirty="0" smtClean="0">
                <a:latin typeface="Didact Gothic"/>
                <a:ea typeface="Didact Gothic"/>
                <a:cs typeface="Didact Gothic"/>
                <a:sym typeface="Didact Gothic"/>
              </a:rPr>
              <a:t>Песнь льда и полоскания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25602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2" y="1514475"/>
            <a:ext cx="8439476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93107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4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Лицей</a:t>
            </a: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5/8 «</a:t>
            </a:r>
            <a:r>
              <a:rPr lang="ru-RU" sz="2800" dirty="0" smtClean="0">
                <a:latin typeface="Didact Gothic"/>
                <a:ea typeface="Didact Gothic"/>
                <a:cs typeface="Didact Gothic"/>
                <a:sym typeface="Didact Gothic"/>
              </a:rPr>
              <a:t>Песнь льда и полоскания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2662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073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45315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en-US" sz="4000" dirty="0" err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Beyonce</a:t>
            </a: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6/8 «</a:t>
            </a:r>
            <a:r>
              <a:rPr lang="ru-RU" sz="2800" dirty="0" smtClean="0">
                <a:latin typeface="Didact Gothic"/>
                <a:ea typeface="Didact Gothic"/>
                <a:cs typeface="Didact Gothic"/>
                <a:sym typeface="Didact Gothic"/>
              </a:rPr>
              <a:t>Песнь льда и полоскания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27650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042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37217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en-US" sz="4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Robbie </a:t>
            </a:r>
            <a:r>
              <a:rPr lang="en-US" sz="4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Williams</a:t>
            </a:r>
            <a:r>
              <a:rPr lang="ru-RU" sz="4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/</a:t>
            </a:r>
            <a:r>
              <a:rPr lang="en-US" sz="4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Kylie </a:t>
            </a:r>
            <a:r>
              <a:rPr lang="en-US" sz="4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Minogue</a:t>
            </a: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7/8 «</a:t>
            </a:r>
            <a:r>
              <a:rPr lang="ru-RU" sz="2800" dirty="0" smtClean="0">
                <a:latin typeface="Didact Gothic"/>
                <a:ea typeface="Didact Gothic"/>
                <a:cs typeface="Didact Gothic"/>
                <a:sym typeface="Didact Gothic"/>
              </a:rPr>
              <a:t>Песнь льда и полоскания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29698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1450336"/>
            <a:ext cx="8350250" cy="530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1148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4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Агутин и Варум</a:t>
            </a: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8/8 «</a:t>
            </a:r>
            <a:r>
              <a:rPr lang="ru-RU" sz="2800" dirty="0" smtClean="0">
                <a:latin typeface="Didact Gothic"/>
                <a:ea typeface="Didact Gothic"/>
                <a:cs typeface="Didact Gothic"/>
                <a:sym typeface="Didact Gothic"/>
              </a:rPr>
              <a:t>Песнь льда и полоскания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28676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6866"/>
            <a:ext cx="9144000" cy="48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23422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 algn="ctr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ПЕРЕЕЕРЫЫЫВ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		     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9218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19" b="2898"/>
          <a:stretch/>
        </p:blipFill>
        <p:spPr bwMode="auto">
          <a:xfrm>
            <a:off x="0" y="1218397"/>
            <a:ext cx="9141166" cy="455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827774"/>
            <a:ext cx="4572000" cy="603022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Didact Gothic"/>
                <a:ea typeface="Didact Gothic"/>
                <a:cs typeface="Didact Gothic"/>
                <a:sym typeface="Didact Gothic"/>
              </a:rPr>
              <a:t>Евгений </a:t>
            </a:r>
            <a:r>
              <a:rPr lang="ru-RU" b="1" dirty="0">
                <a:latin typeface="Didact Gothic"/>
                <a:ea typeface="Didact Gothic"/>
                <a:cs typeface="Didact Gothic"/>
                <a:sym typeface="Didact Gothic"/>
              </a:rPr>
              <a:t>Леонов:</a:t>
            </a:r>
            <a:br>
              <a:rPr lang="ru-RU" b="1" dirty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b="1" dirty="0">
                <a:latin typeface="Didact Gothic"/>
                <a:ea typeface="Didact Gothic"/>
                <a:cs typeface="Didact Gothic"/>
                <a:sym typeface="Didact Gothic"/>
              </a:rPr>
              <a:t/>
            </a:r>
            <a:br>
              <a:rPr lang="ru-RU" b="1" dirty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Случайно </a:t>
            </a: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придумал название фильма, напевая на площадке несвязную белиберду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.</a:t>
            </a:r>
            <a:endParaRPr lang="ru-RU" sz="2000" dirty="0" smtClean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4/8 «Игра в правду»			    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solidFill>
            <a:srgbClr val="B5506A"/>
          </a:solidFill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66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6" r="25371"/>
          <a:stretch/>
        </p:blipFill>
        <p:spPr bwMode="auto">
          <a:xfrm>
            <a:off x="4572000" y="1142549"/>
            <a:ext cx="4334042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298153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"/>
          <p:cNvSpPr txBox="1">
            <a:spLocks noGrp="1"/>
          </p:cNvSpPr>
          <p:nvPr>
            <p:ph type="title"/>
          </p:nvPr>
        </p:nvSpPr>
        <p:spPr>
          <a:xfrm>
            <a:off x="311700" y="116299"/>
            <a:ext cx="8520600" cy="991047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algn="ctr">
              <a:buClr>
                <a:schemeClr val="dk2"/>
              </a:buClr>
              <a:buSzPts val="1800"/>
            </a:pPr>
            <a:r>
              <a:rPr lang="ru-RU" b="1" dirty="0">
                <a:latin typeface="Didact Gothic"/>
                <a:ea typeface="Didact Gothic"/>
                <a:cs typeface="Didact Gothic"/>
                <a:sym typeface="Didact Gothic"/>
              </a:rPr>
              <a:t>Правила </a:t>
            </a:r>
            <a:r>
              <a:rPr lang="ru-RU" b="1" dirty="0" smtClean="0">
                <a:latin typeface="Didact Gothic"/>
                <a:ea typeface="Didact Gothic"/>
                <a:cs typeface="Didact Gothic"/>
                <a:sym typeface="Didact Gothic"/>
              </a:rPr>
              <a:t>4 </a:t>
            </a:r>
            <a:r>
              <a:rPr lang="ru-RU" b="1" dirty="0">
                <a:latin typeface="Didact Gothic"/>
                <a:ea typeface="Didact Gothic"/>
                <a:cs typeface="Didact Gothic"/>
                <a:sym typeface="Didact Gothic"/>
              </a:rPr>
              <a:t>тура</a:t>
            </a:r>
            <a:endParaRPr b="1" dirty="0"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114300" algn="ctr">
              <a:buClr>
                <a:schemeClr val="dk2"/>
              </a:buClr>
              <a:buSzPts val="1800"/>
            </a:pPr>
            <a:r>
              <a:rPr lang="ru-RU" b="1" dirty="0" smtClean="0">
                <a:latin typeface="Didact Gothic"/>
                <a:ea typeface="Didact Gothic"/>
                <a:cs typeface="Didact Gothic"/>
                <a:sym typeface="Didact Gothic"/>
              </a:rPr>
              <a:t>«Каламбургер»</a:t>
            </a:r>
            <a:endParaRPr b="1" dirty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65" name="Google Shape;65;p2"/>
          <p:cNvSpPr txBox="1">
            <a:spLocks noGrp="1"/>
          </p:cNvSpPr>
          <p:nvPr>
            <p:ph type="body" idx="1"/>
          </p:nvPr>
        </p:nvSpPr>
        <p:spPr>
          <a:xfrm>
            <a:off x="311700" y="1250399"/>
            <a:ext cx="8520600" cy="5315700"/>
          </a:xfrm>
          <a:prstGeom prst="roundRect">
            <a:avLst/>
          </a:prstGeom>
          <a:solidFill>
            <a:srgbClr val="EEEEEE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00000"/>
              </a:lnSpc>
            </a:pPr>
            <a:endParaRPr lang="ru-RU" sz="2800" b="1"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114300" indent="0" algn="ctr">
              <a:lnSpc>
                <a:spcPct val="100000"/>
              </a:lnSpc>
              <a:buNone/>
            </a:pPr>
            <a:r>
              <a:rPr lang="ru-RU" sz="2800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Составьте правильно каламбур (пример ниже).</a:t>
            </a:r>
            <a:endParaRPr lang="ru-RU" sz="2800" b="1"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114300" indent="0" algn="ctr">
              <a:lnSpc>
                <a:spcPct val="100000"/>
              </a:lnSpc>
              <a:buNone/>
            </a:pPr>
            <a:r>
              <a:rPr lang="ru-RU" sz="28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8 вопросов по 40 секунд. </a:t>
            </a:r>
          </a:p>
          <a:p>
            <a:pPr marL="114300" indent="0" algn="ctr">
              <a:lnSpc>
                <a:spcPct val="100000"/>
              </a:lnSpc>
              <a:buNone/>
            </a:pPr>
            <a:r>
              <a:rPr lang="ru-RU" sz="28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За правильный ответ на вопрос – </a:t>
            </a:r>
          </a:p>
          <a:p>
            <a:pPr marL="114300" indent="0" algn="ctr">
              <a:lnSpc>
                <a:spcPct val="100000"/>
              </a:lnSpc>
              <a:buNone/>
            </a:pPr>
            <a:r>
              <a:rPr lang="ru-RU" sz="28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1 балл.</a:t>
            </a:r>
          </a:p>
        </p:txBody>
      </p:sp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960" y="4319157"/>
            <a:ext cx="2246942" cy="224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667" y="5544436"/>
            <a:ext cx="3605009" cy="102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51" y="4319157"/>
            <a:ext cx="1402139" cy="102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50811" y="4559527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B5506A"/>
                </a:solidFill>
                <a:latin typeface="Didact Gothic"/>
                <a:ea typeface="Didact Gothic"/>
                <a:cs typeface="Didact Gothic"/>
              </a:rPr>
              <a:t>+</a:t>
            </a:r>
            <a:endParaRPr lang="ru-RU" sz="6600" dirty="0">
              <a:solidFill>
                <a:srgbClr val="B5506A"/>
              </a:solidFill>
              <a:latin typeface="Didact Gothic"/>
              <a:ea typeface="Didact Gothic"/>
              <a:cs typeface="Didact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76675" y="4631942"/>
            <a:ext cx="553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B5506A"/>
                </a:solidFill>
                <a:latin typeface="Didact Gothic"/>
                <a:ea typeface="Didact Gothic"/>
                <a:cs typeface="Didact Gothic"/>
              </a:rPr>
              <a:t>=</a:t>
            </a:r>
            <a:endParaRPr lang="ru-RU" sz="4400" b="1" dirty="0">
              <a:solidFill>
                <a:srgbClr val="B5506A"/>
              </a:solidFill>
              <a:latin typeface="Didact Gothic"/>
              <a:ea typeface="Didact Gothic"/>
              <a:cs typeface="Didact Gothic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7077075" y="6210300"/>
            <a:ext cx="323850" cy="355799"/>
          </a:xfrm>
          <a:prstGeom prst="ellipse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37"/>
            <a:ext cx="9525090" cy="535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1/8 «Каламбургер»			    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827774"/>
            <a:ext cx="9144000" cy="72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200" dirty="0" smtClean="0">
                <a:latin typeface="Didact Gothic"/>
                <a:ea typeface="Didact Gothic"/>
                <a:cs typeface="Didact Gothic"/>
                <a:sym typeface="Didact Gothic"/>
              </a:rPr>
              <a:t>Назовите получившийся «Каламбургер».</a:t>
            </a:r>
            <a:endParaRPr lang="ru-RU" sz="2000" dirty="0" smtClean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018" y="2441196"/>
            <a:ext cx="4440018" cy="444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67000" y="2579725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</a:rPr>
              <a:t>+</a:t>
            </a:r>
            <a:endParaRPr lang="ru-RU" sz="6600" dirty="0">
              <a:solidFill>
                <a:schemeClr val="bg1"/>
              </a:solidFill>
              <a:latin typeface="Didact Gothic"/>
              <a:ea typeface="Didact Gothic"/>
              <a:cs typeface="Didact Gothi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62775" y="3629360"/>
            <a:ext cx="11897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latin typeface="Didact Gothic"/>
                <a:ea typeface="Didact Gothic"/>
                <a:cs typeface="Didact Gothic"/>
              </a:rPr>
              <a:t>= </a:t>
            </a:r>
            <a:r>
              <a:rPr lang="ru-RU" sz="6600" b="1" dirty="0" smtClean="0">
                <a:solidFill>
                  <a:schemeClr val="bg1"/>
                </a:solidFill>
                <a:latin typeface="Didact Gothic"/>
                <a:ea typeface="Didact Gothic"/>
                <a:cs typeface="Didact Gothic"/>
              </a:rPr>
              <a:t>?</a:t>
            </a:r>
            <a:endParaRPr lang="ru-RU" sz="6600" b="1" dirty="0">
              <a:solidFill>
                <a:schemeClr val="bg1"/>
              </a:solidFill>
              <a:latin typeface="Didact Gothic"/>
              <a:ea typeface="Didact Gothic"/>
              <a:cs typeface="Didact Gothic"/>
            </a:endParaRP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" y="1552577"/>
            <a:ext cx="9141046" cy="530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2/8 «Каламбургер»			    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827774"/>
            <a:ext cx="9144000" cy="72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200" dirty="0" smtClean="0">
                <a:latin typeface="Didact Gothic"/>
                <a:ea typeface="Didact Gothic"/>
                <a:cs typeface="Didact Gothic"/>
                <a:sym typeface="Didact Gothic"/>
              </a:rPr>
              <a:t>Назовите получившийся «Каламбургер».</a:t>
            </a:r>
            <a:endParaRPr lang="ru-RU" sz="2000" dirty="0" smtClean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02185" y="4207189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</a:rPr>
              <a:t>+</a:t>
            </a:r>
            <a:endParaRPr lang="ru-RU" sz="6600" dirty="0">
              <a:solidFill>
                <a:schemeClr val="bg1"/>
              </a:solidFill>
              <a:latin typeface="Didact Gothic"/>
              <a:ea typeface="Didact Gothic"/>
              <a:cs typeface="Didact Gothi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54251" y="3174694"/>
            <a:ext cx="11897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latin typeface="Didact Gothic"/>
                <a:ea typeface="Didact Gothic"/>
                <a:cs typeface="Didact Gothic"/>
              </a:rPr>
              <a:t>= </a:t>
            </a:r>
            <a:r>
              <a:rPr lang="ru-RU" sz="6600" b="1" dirty="0" smtClean="0">
                <a:solidFill>
                  <a:schemeClr val="bg1"/>
                </a:solidFill>
                <a:latin typeface="Didact Gothic"/>
                <a:ea typeface="Didact Gothic"/>
                <a:cs typeface="Didact Gothic"/>
              </a:rPr>
              <a:t>?</a:t>
            </a:r>
            <a:endParaRPr lang="ru-RU" sz="6600" b="1" dirty="0">
              <a:solidFill>
                <a:schemeClr val="bg1"/>
              </a:solidFill>
              <a:latin typeface="Didact Gothic"/>
              <a:ea typeface="Didact Gothic"/>
              <a:cs typeface="Didact Gothic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448" y="2769919"/>
            <a:ext cx="2852257" cy="285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0260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3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/8 «Каламбургер»			    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827774"/>
            <a:ext cx="9144000" cy="72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200" smtClean="0">
                <a:latin typeface="Didact Gothic"/>
                <a:ea typeface="Didact Gothic"/>
                <a:cs typeface="Didact Gothic"/>
                <a:sym typeface="Didact Gothic"/>
              </a:rPr>
              <a:t>Назовите получившийся «Каламбургер».</a:t>
            </a:r>
            <a:endParaRPr lang="ru-RU" sz="2000" dirty="0" smtClean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1552577"/>
            <a:ext cx="9143997" cy="530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85368" y="3541064"/>
            <a:ext cx="2976192" cy="33169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52625" y="3097293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</a:rPr>
              <a:t>+</a:t>
            </a:r>
            <a:endParaRPr lang="ru-RU" sz="6600" dirty="0">
              <a:solidFill>
                <a:schemeClr val="bg1"/>
              </a:solidFill>
              <a:latin typeface="Didact Gothic"/>
              <a:ea typeface="Didact Gothic"/>
              <a:cs typeface="Didact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54251" y="3651291"/>
            <a:ext cx="11897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latin typeface="Didact Gothic"/>
                <a:ea typeface="Didact Gothic"/>
                <a:cs typeface="Didact Gothic"/>
              </a:rPr>
              <a:t>= </a:t>
            </a:r>
            <a:r>
              <a:rPr lang="ru-RU" sz="6600" b="1" dirty="0" smtClean="0">
                <a:solidFill>
                  <a:schemeClr val="bg1"/>
                </a:solidFill>
                <a:latin typeface="Didact Gothic"/>
                <a:ea typeface="Didact Gothic"/>
                <a:cs typeface="Didact Gothic"/>
              </a:rPr>
              <a:t>?</a:t>
            </a:r>
            <a:endParaRPr lang="ru-RU" sz="6600" b="1" dirty="0">
              <a:solidFill>
                <a:schemeClr val="bg1"/>
              </a:solidFill>
              <a:latin typeface="Didact Gothic"/>
              <a:ea typeface="Didact Gothic"/>
              <a:cs typeface="Didact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6048083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14499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4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/8 «Каламбургер»			    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827774"/>
            <a:ext cx="9144000" cy="72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200" smtClean="0">
                <a:latin typeface="Didact Gothic"/>
                <a:ea typeface="Didact Gothic"/>
                <a:cs typeface="Didact Gothic"/>
                <a:sym typeface="Didact Gothic"/>
              </a:rPr>
              <a:t>Назовите получившийся «Каламбургер».</a:t>
            </a:r>
            <a:endParaRPr lang="ru-RU" sz="2000" dirty="0" smtClean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283634" y="4126350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</a:rPr>
              <a:t>+</a:t>
            </a:r>
            <a:endParaRPr lang="ru-RU" sz="6600" dirty="0">
              <a:solidFill>
                <a:schemeClr val="bg1"/>
              </a:solidFill>
              <a:latin typeface="Didact Gothic"/>
              <a:ea typeface="Didact Gothic"/>
              <a:cs typeface="Didact Gothic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55890" y="1951503"/>
            <a:ext cx="139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latin typeface="Didact Gothic"/>
                <a:ea typeface="Didact Gothic"/>
                <a:cs typeface="Didact Gothic"/>
              </a:rPr>
              <a:t>= </a:t>
            </a:r>
            <a:r>
              <a:rPr lang="ru-RU" sz="6600" b="1" dirty="0" smtClean="0">
                <a:solidFill>
                  <a:schemeClr val="bg1"/>
                </a:solidFill>
                <a:latin typeface="Didact Gothic"/>
                <a:ea typeface="Didact Gothic"/>
                <a:cs typeface="Didact Gothic"/>
              </a:rPr>
              <a:t>?</a:t>
            </a:r>
            <a:endParaRPr lang="ru-RU" sz="6600" b="1" dirty="0">
              <a:solidFill>
                <a:schemeClr val="bg1"/>
              </a:solidFill>
              <a:latin typeface="Didact Gothic"/>
              <a:ea typeface="Didact Gothic"/>
              <a:cs typeface="Didact Gothic"/>
            </a:endParaRPr>
          </a:p>
        </p:txBody>
      </p:sp>
      <p:pic>
        <p:nvPicPr>
          <p:cNvPr id="11268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45" y="3912181"/>
            <a:ext cx="3007075" cy="300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09550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2576"/>
            <a:ext cx="9144000" cy="609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5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/8 «Каламбургер»			    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827774"/>
            <a:ext cx="9144000" cy="72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200" smtClean="0">
                <a:latin typeface="Didact Gothic"/>
                <a:ea typeface="Didact Gothic"/>
                <a:cs typeface="Didact Gothic"/>
                <a:sym typeface="Didact Gothic"/>
              </a:rPr>
              <a:t>Назовите получившийся «Каламбургер».</a:t>
            </a:r>
            <a:endParaRPr lang="ru-RU" sz="2000" dirty="0" smtClean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596670" y="5066530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</a:rPr>
              <a:t>+</a:t>
            </a:r>
            <a:endParaRPr lang="ru-RU" sz="6600" dirty="0">
              <a:solidFill>
                <a:schemeClr val="bg1"/>
              </a:solidFill>
              <a:latin typeface="Didact Gothic"/>
              <a:ea typeface="Didact Gothic"/>
              <a:cs typeface="Didact Gothic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14271" y="2541628"/>
            <a:ext cx="24574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latin typeface="Didact Gothic"/>
                <a:ea typeface="Didact Gothic"/>
                <a:cs typeface="Didact Gothic"/>
              </a:rPr>
              <a:t>= </a:t>
            </a:r>
            <a:r>
              <a:rPr lang="ru-RU" sz="6600" b="1" dirty="0" smtClean="0">
                <a:solidFill>
                  <a:schemeClr val="bg1"/>
                </a:solidFill>
                <a:latin typeface="Didact Gothic"/>
                <a:ea typeface="Didact Gothic"/>
                <a:cs typeface="Didact Gothic"/>
              </a:rPr>
              <a:t>?</a:t>
            </a:r>
            <a:endParaRPr lang="ru-RU" sz="6600" b="1" dirty="0">
              <a:solidFill>
                <a:schemeClr val="bg1"/>
              </a:solidFill>
              <a:latin typeface="Didact Gothic"/>
              <a:ea typeface="Didact Gothic"/>
              <a:cs typeface="Didact Gothic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13789" r="9952"/>
          <a:stretch/>
        </p:blipFill>
        <p:spPr>
          <a:xfrm flipH="1">
            <a:off x="3708873" y="3052041"/>
            <a:ext cx="5435127" cy="458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6887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6" b="1043"/>
          <a:stretch/>
        </p:blipFill>
        <p:spPr bwMode="auto">
          <a:xfrm>
            <a:off x="0" y="1575790"/>
            <a:ext cx="9144000" cy="542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6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/8 «Каламбургер»			    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827774"/>
            <a:ext cx="9144000" cy="72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200" smtClean="0">
                <a:latin typeface="Didact Gothic"/>
                <a:ea typeface="Didact Gothic"/>
                <a:cs typeface="Didact Gothic"/>
                <a:sym typeface="Didact Gothic"/>
              </a:rPr>
              <a:t>Назовите получившийся «Каламбургер».</a:t>
            </a:r>
            <a:endParaRPr lang="ru-RU" sz="2000" dirty="0" smtClean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659611" y="5107109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</a:rPr>
              <a:t>+</a:t>
            </a:r>
            <a:endParaRPr lang="ru-RU" sz="6600" dirty="0">
              <a:solidFill>
                <a:schemeClr val="bg1"/>
              </a:solidFill>
              <a:latin typeface="Didact Gothic"/>
              <a:ea typeface="Didact Gothic"/>
              <a:cs typeface="Didact Gothic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18541" y="2298582"/>
            <a:ext cx="13925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latin typeface="Didact Gothic"/>
                <a:ea typeface="Didact Gothic"/>
                <a:cs typeface="Didact Gothic"/>
              </a:rPr>
              <a:t>= </a:t>
            </a:r>
            <a:r>
              <a:rPr lang="ru-RU" sz="6600" b="1" dirty="0" smtClean="0">
                <a:solidFill>
                  <a:schemeClr val="bg1"/>
                </a:solidFill>
                <a:latin typeface="Didact Gothic"/>
                <a:ea typeface="Didact Gothic"/>
                <a:cs typeface="Didact Gothic"/>
              </a:rPr>
              <a:t>?</a:t>
            </a:r>
            <a:endParaRPr lang="ru-RU" sz="6600" b="1" dirty="0">
              <a:solidFill>
                <a:schemeClr val="bg1"/>
              </a:solidFill>
              <a:latin typeface="Didact Gothic"/>
              <a:ea typeface="Didact Gothic"/>
              <a:cs typeface="Didact Gothic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7947" y="5268286"/>
            <a:ext cx="1667787" cy="21217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7947" y="5071472"/>
            <a:ext cx="1667787" cy="21217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7946" y="4838841"/>
            <a:ext cx="1667787" cy="212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3998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5582"/>
            <a:ext cx="9177630" cy="516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7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/8 «Каламбургер»			    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827774"/>
            <a:ext cx="9144000" cy="72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200" smtClean="0">
                <a:latin typeface="Didact Gothic"/>
                <a:ea typeface="Didact Gothic"/>
                <a:cs typeface="Didact Gothic"/>
                <a:sym typeface="Didact Gothic"/>
              </a:rPr>
              <a:t>Назовите получившийся «Каламбургер».</a:t>
            </a:r>
            <a:endParaRPr lang="ru-RU" sz="2000" dirty="0" smtClean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79933"/>
            <a:ext cx="2853031" cy="45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191571" y="4856192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</a:rPr>
              <a:t>+</a:t>
            </a:r>
            <a:endParaRPr lang="ru-RU" sz="6600" dirty="0">
              <a:solidFill>
                <a:schemeClr val="bg1"/>
              </a:solidFill>
              <a:latin typeface="Didact Gothic"/>
              <a:ea typeface="Didact Gothic"/>
              <a:cs typeface="Didact Gothic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55890" y="1951503"/>
            <a:ext cx="139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latin typeface="Didact Gothic"/>
                <a:ea typeface="Didact Gothic"/>
                <a:cs typeface="Didact Gothic"/>
              </a:rPr>
              <a:t>= </a:t>
            </a:r>
            <a:r>
              <a:rPr lang="ru-RU" sz="6600" b="1" dirty="0" smtClean="0">
                <a:solidFill>
                  <a:schemeClr val="bg1"/>
                </a:solidFill>
                <a:latin typeface="Didact Gothic"/>
                <a:ea typeface="Didact Gothic"/>
                <a:cs typeface="Didact Gothic"/>
              </a:rPr>
              <a:t>?</a:t>
            </a:r>
            <a:endParaRPr lang="ru-RU" sz="6600" b="1" dirty="0">
              <a:solidFill>
                <a:schemeClr val="bg1"/>
              </a:solidFill>
              <a:latin typeface="Didact Gothic"/>
              <a:ea typeface="Didact Gothic"/>
              <a:cs typeface="Didact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9162791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7805"/>
            <a:ext cx="9144000" cy="675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8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/8 «Каламбургер»			    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827774"/>
            <a:ext cx="9144000" cy="72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200" smtClean="0">
                <a:latin typeface="Didact Gothic"/>
                <a:ea typeface="Didact Gothic"/>
                <a:cs typeface="Didact Gothic"/>
                <a:sym typeface="Didact Gothic"/>
              </a:rPr>
              <a:t>Назовите получившийся «Каламбургер».</a:t>
            </a:r>
            <a:endParaRPr lang="ru-RU" sz="2000" dirty="0" smtClean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891494" y="3214727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</a:rPr>
              <a:t>+</a:t>
            </a:r>
            <a:endParaRPr lang="ru-RU" sz="6600" dirty="0">
              <a:solidFill>
                <a:schemeClr val="bg1"/>
              </a:solidFill>
              <a:latin typeface="Didact Gothic"/>
              <a:ea typeface="Didact Gothic"/>
              <a:cs typeface="Didact Gothic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69879" y="5068577"/>
            <a:ext cx="1392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latin typeface="Didact Gothic"/>
                <a:ea typeface="Didact Gothic"/>
                <a:cs typeface="Didact Gothic"/>
              </a:rPr>
              <a:t>= </a:t>
            </a:r>
            <a:r>
              <a:rPr lang="ru-RU" sz="6600" b="1" dirty="0" smtClean="0">
                <a:solidFill>
                  <a:schemeClr val="bg1"/>
                </a:solidFill>
                <a:latin typeface="Didact Gothic"/>
                <a:ea typeface="Didact Gothic"/>
                <a:cs typeface="Didact Gothic"/>
              </a:rPr>
              <a:t>?</a:t>
            </a:r>
            <a:endParaRPr lang="ru-RU" sz="6600" b="1" dirty="0">
              <a:solidFill>
                <a:schemeClr val="bg1"/>
              </a:solidFill>
              <a:latin typeface="Didact Gothic"/>
              <a:ea typeface="Didact Gothic"/>
              <a:cs typeface="Didact Gothic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69064">
            <a:off x="4173278" y="3803024"/>
            <a:ext cx="1781616" cy="151084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0829">
            <a:off x="4066293" y="5245655"/>
            <a:ext cx="1781616" cy="151084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04736" flipH="1">
            <a:off x="4132688" y="2405402"/>
            <a:ext cx="1688094" cy="143153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891494" y="4698801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</a:rPr>
              <a:t>+</a:t>
            </a:r>
            <a:endParaRPr lang="ru-RU" sz="6600" dirty="0">
              <a:solidFill>
                <a:schemeClr val="bg1"/>
              </a:solidFill>
              <a:latin typeface="Didact Gothic"/>
              <a:ea typeface="Didact Gothic"/>
              <a:cs typeface="Didact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1596044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«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Каламбургер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»			    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 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7" name="Google Shape;136;p11" descr="0040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2535" y="548640"/>
            <a:ext cx="6357769" cy="6328611"/>
          </a:xfrm>
          <a:prstGeom prst="rect">
            <a:avLst/>
          </a:prstGeom>
          <a:noFill/>
          <a:ln>
            <a:noFill/>
          </a:ln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827774"/>
            <a:ext cx="4467224" cy="603022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Didact Gothic"/>
                <a:ea typeface="Didact Gothic"/>
                <a:cs typeface="Didact Gothic"/>
                <a:sym typeface="Didact Gothic"/>
              </a:rPr>
              <a:t>Дональд Трамп:</a:t>
            </a:r>
            <a:br>
              <a:rPr lang="ru-RU" sz="2800" b="1" dirty="0" smtClean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sz="2800" b="1" dirty="0">
                <a:latin typeface="Didact Gothic"/>
                <a:ea typeface="Didact Gothic"/>
                <a:cs typeface="Didact Gothic"/>
                <a:sym typeface="Didact Gothic"/>
              </a:rPr>
              <a:t/>
            </a:r>
            <a:br>
              <a:rPr lang="ru-RU" sz="2800" b="1" dirty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  <a:t>В создании фильма 1992 года </a:t>
            </a:r>
            <a:r>
              <a:rPr lang="ru-RU" sz="2800" dirty="0" smtClean="0">
                <a:latin typeface="Didact Gothic"/>
                <a:ea typeface="Didact Gothic"/>
                <a:cs typeface="Didact Gothic"/>
                <a:sym typeface="Didact Gothic"/>
              </a:rPr>
              <a:t>«На Дерибасовской </a:t>
            </a:r>
            <a: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  <a:t>хорошая погода, на Брайтон бич опять идут </a:t>
            </a:r>
            <a:r>
              <a:rPr lang="ru-RU" sz="2800" dirty="0" smtClean="0">
                <a:latin typeface="Didact Gothic"/>
                <a:ea typeface="Didact Gothic"/>
                <a:cs typeface="Didact Gothic"/>
                <a:sym typeface="Didact Gothic"/>
              </a:rPr>
              <a:t>дожди» Леониду </a:t>
            </a:r>
            <a: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  <a:t>Гайдаю оказал помощь Дональд Трамп, предоставив возможность проведения съемок в своем казино </a:t>
            </a:r>
            <a:r>
              <a:rPr lang="ru-RU" sz="2800" dirty="0" smtClean="0">
                <a:latin typeface="Didact Gothic"/>
                <a:ea typeface="Didact Gothic"/>
                <a:cs typeface="Didact Gothic"/>
                <a:sym typeface="Didact Gothic"/>
              </a:rPr>
              <a:t>«Тадж-Махал».</a:t>
            </a:r>
            <a:endParaRPr lang="ru-RU" sz="1800" dirty="0" smtClean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5/8 «Игра в правду»			    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solidFill>
            <a:srgbClr val="B5506A"/>
          </a:solidFill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42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4" y="1069565"/>
            <a:ext cx="4441825" cy="554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59664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1281953"/>
            <a:ext cx="9144000" cy="5029199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endParaRPr lang="ru-RU" sz="36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36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r>
              <a:rPr lang="ru-RU" sz="7200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ОТВЕТЫ </a:t>
            </a: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«Каламбургер»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		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4000" dirty="0" err="1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Водолазарев</a:t>
            </a:r>
            <a:endParaRPr lang="ru-RU" sz="4000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1/8 «Каламбургер»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76132" name="AutoShape 4" descr="Гринч | Фантастические существа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6134" name="AutoShape 6" descr="Гринч | Фантастические существа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6136" name="AutoShape 8" descr="Гринч | Фантастические существа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6138" name="AutoShape 10" descr="Гринч | Злодеи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6140" name="AutoShape 12" descr="Гринч | Злодеи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1509506"/>
            <a:ext cx="8201025" cy="5348494"/>
          </a:xfrm>
          <a:prstGeom prst="rect">
            <a:avLst/>
          </a:prstGeom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4000" dirty="0" err="1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Капибарби</a:t>
            </a:r>
            <a:endParaRPr lang="ru-RU" sz="4000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2/8 «Каламбургер»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76132" name="AutoShape 4" descr="Гринч | Фантастические существа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6134" name="AutoShape 6" descr="Гринч | Фантастические существа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6136" name="AutoShape 8" descr="Гринч | Фантастические существа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6138" name="AutoShape 10" descr="Гринч | Злодеи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6140" name="AutoShape 12" descr="Гринч | Злодеи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0" r="12760"/>
          <a:stretch/>
        </p:blipFill>
        <p:spPr bwMode="auto">
          <a:xfrm>
            <a:off x="1887522" y="1482809"/>
            <a:ext cx="5352176" cy="537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26185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4000" dirty="0" err="1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Басковчег</a:t>
            </a:r>
            <a:endParaRPr lang="ru-RU" sz="4000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3/8 «Каламбургер»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76132" name="AutoShape 4" descr="Гринч | Фантастические существа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6134" name="AutoShape 6" descr="Гринч | Фантастические существа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6136" name="AutoShape 8" descr="Гринч | Фантастические существа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6138" name="AutoShape 10" descr="Гринч | Злодеи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6140" name="AutoShape 12" descr="Гринч | Злодеи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91852"/>
            <a:ext cx="9150350" cy="536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92820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4000" dirty="0" err="1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Хомякиш</a:t>
            </a:r>
            <a:endParaRPr lang="ru-RU" sz="4000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4/8 «Каламбургер»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76132" name="AutoShape 4" descr="Гринч | Фантастические существа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6134" name="AutoShape 6" descr="Гринч | Фантастические существа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6136" name="AutoShape 8" descr="Гринч | Фантастические существа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6138" name="AutoShape 10" descr="Гринч | Злодеи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6140" name="AutoShape 12" descr="Гринч | Злодеи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2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46" y="1524014"/>
            <a:ext cx="5333985" cy="533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09479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4000" dirty="0" err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Караваенга</a:t>
            </a: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5/8 «Каламбургер»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76132" name="AutoShape 4" descr="Гринч | Фантастические существа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6134" name="AutoShape 6" descr="Гринч | Фантастические существа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6136" name="AutoShape 8" descr="Гринч | Фантастические существа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6138" name="AutoShape 10" descr="Гринч | Злодеи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6140" name="AutoShape 12" descr="Гринч | Злодеи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289" y="1560148"/>
            <a:ext cx="6357421" cy="529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57972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4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Верблюдо</a:t>
            </a:r>
          </a:p>
          <a:p>
            <a:pPr marL="0" lvl="0" indent="0" algn="ctr">
              <a:buNone/>
            </a:pP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6/8 «Каламбургер»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76132" name="AutoShape 4" descr="Гринч | Фантастические существа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6134" name="AutoShape 6" descr="Гринч | Фантастические существа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6136" name="AutoShape 8" descr="Гринч | Фантастические существа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6138" name="AutoShape 10" descr="Гринч | Злодеи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6140" name="AutoShape 12" descr="Гринч | Злодеи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2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78" y="1456946"/>
            <a:ext cx="5401053" cy="540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41210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4000" dirty="0" err="1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Желепс</a:t>
            </a:r>
            <a:endParaRPr lang="ru-RU" sz="4000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7/8 «Каламбургер»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76132" name="AutoShape 4" descr="Гринч | Фантастические существа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6134" name="AutoShape 6" descr="Гринч | Фантастические существа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6136" name="AutoShape 8" descr="Гринч | Фантастические существа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6138" name="AutoShape 10" descr="Гринч | Злодеи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6140" name="AutoShape 12" descr="Гринч | Злодеи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7464"/>
            <a:ext cx="9155985" cy="480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85373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4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Шлакоблокунь</a:t>
            </a:r>
          </a:p>
          <a:p>
            <a:pPr marL="0" lvl="0" indent="0" algn="ctr">
              <a:buNone/>
            </a:pP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8/8 «Каламбургер»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76132" name="AutoShape 4" descr="Гринч | Фантастические существа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6134" name="AutoShape 6" descr="Гринч | Фантастические существа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6136" name="AutoShape 8" descr="Гринч | Фантастические существа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6138" name="AutoShape 10" descr="Гринч | Злодеи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6140" name="AutoShape 12" descr="Гринч | Злодеи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2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959" y="1475990"/>
            <a:ext cx="6434356" cy="538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18881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"/>
          <p:cNvSpPr txBox="1">
            <a:spLocks noGrp="1"/>
          </p:cNvSpPr>
          <p:nvPr>
            <p:ph type="title"/>
          </p:nvPr>
        </p:nvSpPr>
        <p:spPr>
          <a:xfrm>
            <a:off x="311700" y="116300"/>
            <a:ext cx="8520600" cy="915900"/>
          </a:xfrm>
          <a:prstGeom prst="roundRect">
            <a:avLst/>
          </a:prstGeom>
          <a:solidFill>
            <a:srgbClr val="EEEEEE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Правила 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5 </a:t>
            </a: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тура</a:t>
            </a:r>
            <a:endParaRPr dirty="0"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2948"/>
              <a:buNone/>
            </a:pPr>
            <a:r>
              <a:rPr lang="ru-RU" sz="3022" b="1" dirty="0" smtClean="0">
                <a:latin typeface="Didact Gothic"/>
                <a:ea typeface="Didact Gothic"/>
                <a:cs typeface="Didact Gothic"/>
                <a:sym typeface="Didact Gothic"/>
              </a:rPr>
              <a:t>«Матрица 2.0»</a:t>
            </a:r>
            <a:endParaRPr sz="3022" b="1" dirty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65" name="Google Shape;65;p2"/>
          <p:cNvSpPr txBox="1">
            <a:spLocks noGrp="1"/>
          </p:cNvSpPr>
          <p:nvPr>
            <p:ph type="body" idx="1"/>
          </p:nvPr>
        </p:nvSpPr>
        <p:spPr>
          <a:xfrm>
            <a:off x="311700" y="1250399"/>
            <a:ext cx="8520600" cy="5315700"/>
          </a:xfrm>
          <a:prstGeom prst="roundRect">
            <a:avLst/>
          </a:prstGeom>
          <a:solidFill>
            <a:srgbClr val="EEEEEE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endParaRPr lang="ru-RU" sz="3600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3600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r>
              <a:rPr lang="ru-RU" sz="36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8 вопросов по </a:t>
            </a:r>
            <a:r>
              <a:rPr lang="ru-RU" sz="3600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40</a:t>
            </a:r>
            <a:r>
              <a:rPr lang="ru-RU" sz="36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секунд. 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ru-RU" sz="36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За правильный ответ на вопрос – 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ru-RU" sz="3600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1 балл</a:t>
            </a:r>
            <a:r>
              <a:rPr lang="ru-RU" sz="36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.</a:t>
            </a: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27774"/>
            <a:ext cx="4810125" cy="6030226"/>
          </a:xfrm>
        </p:spPr>
        <p:txBody>
          <a:bodyPr>
            <a:noAutofit/>
          </a:bodyPr>
          <a:lstStyle/>
          <a:p>
            <a:r>
              <a:rPr lang="ru-RU" b="1" dirty="0" err="1" smtClean="0">
                <a:latin typeface="Didact Gothic"/>
                <a:ea typeface="Didact Gothic"/>
                <a:cs typeface="Didact Gothic"/>
                <a:sym typeface="Didact Gothic"/>
              </a:rPr>
              <a:t>Майлк</a:t>
            </a:r>
            <a:r>
              <a:rPr lang="ru-RU" b="1" dirty="0" smtClean="0"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ru-RU" b="1" dirty="0">
                <a:latin typeface="Didact Gothic"/>
                <a:ea typeface="Didact Gothic"/>
                <a:cs typeface="Didact Gothic"/>
                <a:sym typeface="Didact Gothic"/>
              </a:rPr>
              <a:t>Джордан:</a:t>
            </a:r>
            <a:br>
              <a:rPr lang="ru-RU" b="1" dirty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/>
            </a:r>
            <a:b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На </a:t>
            </a: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логотипе 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«Jumpman» </a:t>
            </a: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от 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/>
            </a:r>
            <a:b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«Air Jordan» </a:t>
            </a: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он в штанах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.</a:t>
            </a:r>
            <a:endParaRPr lang="ru-RU" sz="2400" dirty="0" smtClean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6/8 «Игра в правду»			    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solidFill>
            <a:srgbClr val="B5506A"/>
          </a:solidFill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20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1124778"/>
            <a:ext cx="3933825" cy="543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4844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18146"/>
            <a:ext cx="9144000" cy="6039854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Песков </a:t>
            </a: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Сахары 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жаркий </a:t>
            </a: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стон</a:t>
            </a:r>
            <a:b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Атлантический мой сон</a:t>
            </a:r>
            <a:b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Подари мне ты, богиня,</a:t>
            </a:r>
            <a:b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Сладкий ломтик апельсина</a:t>
            </a:r>
            <a:b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Ты как сладкая приманка</a:t>
            </a:r>
            <a:b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Знойный город  ...</a:t>
            </a:r>
            <a:b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  <a:t/>
            </a:r>
            <a:b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О каком городе Лариса Рубальская сочинила это стихотворение?</a:t>
            </a:r>
          </a:p>
        </p:txBody>
      </p:sp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1/8 «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Матрица 2.0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	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58" name="AutoShape 22" descr="ряд елки PNG и картинки пнг | рисунок Векторы и PSD | Бесплатная загрузка 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60" name="AutoShape 24" descr="ряд елки PNG и картинки пнг | рисунок Векторы и PSD | Бесплатная загрузка 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4" name="AutoShape 38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6" name="AutoShape 40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8" name="AutoShape 42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90" name="AutoShape 54" descr="Ledcolorful Light Christmas String Garland Dalam Bentuk Lingkaran, Lampu,  Led, Latar Belakang PNG Transparan Clipart dan File PSD untuk Unduh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92" name="AutoShape 56" descr="Dekorasi Cahaya Berbentuk Lingkaran Bertema Natal, Baru, Liburan, Gembira  PNG dan Vektor dengan Background Transparan untuk Unduh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18147"/>
            <a:ext cx="9144000" cy="1281679"/>
          </a:xfrm>
          <a:solidFill>
            <a:schemeClr val="bg1">
              <a:lumMod val="95000"/>
              <a:alpha val="0"/>
            </a:schemeClr>
          </a:solidFill>
        </p:spPr>
        <p:txBody>
          <a:bodyPr>
            <a:noAutofit/>
          </a:bodyPr>
          <a:lstStyle/>
          <a:p>
            <a:r>
              <a:rPr lang="ru-RU" sz="2400" dirty="0">
                <a:latin typeface="Didact Gothic"/>
                <a:ea typeface="Didact Gothic"/>
                <a:cs typeface="Didact Gothic"/>
                <a:sym typeface="Didact Gothic"/>
              </a:rPr>
              <a:t>Новодел, полностью повторяющий локацию из всем известного фильма 1968 года. Назовите это место тремя словами.</a:t>
            </a:r>
          </a:p>
        </p:txBody>
      </p:sp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2/8 «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Матрица 2.0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	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58" name="AutoShape 22" descr="ряд елки PNG и картинки пнг | рисунок Векторы и PSD | Бесплатная загрузка 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60" name="AutoShape 24" descr="ряд елки PNG и картинки пнг | рисунок Векторы и PSD | Бесплатная загрузка 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4" name="AutoShape 38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6" name="AutoShape 40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8" name="AutoShape 42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90" name="AutoShape 54" descr="Ledcolorful Light Christmas String Garland Dalam Bentuk Lingkaran, Lampu,  Led, Latar Belakang PNG Transparan Clipart dan File PSD untuk Unduh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92" name="AutoShape 56" descr="Dekorasi Cahaya Berbentuk Lingkaran Bertema Natal, Baru, Liburan, Gembira  PNG dan Vektor dengan Background Transparan untuk Unduh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91" b="4929"/>
          <a:stretch/>
        </p:blipFill>
        <p:spPr>
          <a:xfrm>
            <a:off x="813730" y="1956443"/>
            <a:ext cx="7743039" cy="490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954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18146"/>
            <a:ext cx="9144000" cy="6039854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В  XVIII веке, с эпохи Петра I, это входит в дворянский досуг, как европейская мода. Не про скорость и рекорды, а ради нового образа поведения. В XIX веке действо выходит 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«в люди», </a:t>
            </a: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но все с тем же смыслом - знакомство, флирт, умение держать осанку, входить в повороты, делать пируэты. 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Ответьте, </a:t>
            </a: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что 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это, </a:t>
            </a: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тремя 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словами.</a:t>
            </a:r>
            <a:endParaRPr lang="ru-RU" dirty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3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/8 «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Матрица 2.0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	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58" name="AutoShape 22" descr="ряд елки PNG и картинки пнг | рисунок Векторы и PSD | Бесплатная загрузка 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60" name="AutoShape 24" descr="ряд елки PNG и картинки пнг | рисунок Векторы и PSD | Бесплатная загрузка 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4" name="AutoShape 38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6" name="AutoShape 40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8" name="AutoShape 42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90" name="AutoShape 54" descr="Ledcolorful Light Christmas String Garland Dalam Bentuk Lingkaran, Lampu,  Led, Latar Belakang PNG Transparan Clipart dan File PSD untuk Unduh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92" name="AutoShape 56" descr="Dekorasi Cahaya Berbentuk Lingkaran Bertema Natal, Baru, Liburan, Gembira  PNG dan Vektor dengan Background Transparan untuk Unduh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4503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18146"/>
            <a:ext cx="9144000" cy="758984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Чем вдохновлялся автор этих 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кокошников?</a:t>
            </a:r>
            <a:endParaRPr lang="ru-RU" dirty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4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/8 «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Матрица 2.0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	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58" name="AutoShape 22" descr="ряд елки PNG и картинки пнг | рисунок Векторы и PSD | Бесплатная загрузка 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60" name="AutoShape 24" descr="ряд елки PNG и картинки пнг | рисунок Векторы и PSD | Бесплатная загрузка 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4" name="AutoShape 38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6" name="AutoShape 40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8" name="AutoShape 42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90" name="AutoShape 54" descr="Ledcolorful Light Christmas String Garland Dalam Bentuk Lingkaran, Lampu,  Led, Latar Belakang PNG Transparan Clipart dan File PSD untuk Unduh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92" name="AutoShape 56" descr="Dekorasi Cahaya Berbentuk Lingkaran Bertema Natal, Baru, Liburan, Gembira  PNG dan Vektor dengan Background Transparan untuk Unduh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s://transport.mos.ru/common/upload/%D0%98%D0%BD%D0%BE%D1%84%D1%86%D0%B5%D0%BD%D1%82%D1%80%20-%20%D0%BD%D0%BE%D0%B2%D0%B0%D1%8F/%D0%94%D0%B5%D0%BA%D0%B0%D0%B1%D1%80%D1%8C/12/photo_2025-12-12_19-03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1224"/>
            <a:ext cx="3114675" cy="417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ransport.mos.ru/common/upload/%D0%98%D0%BD%D0%BE%D1%84%D1%86%D0%B5%D0%BD%D1%82%D1%80%20-%20%D0%BD%D0%BE%D0%B2%D0%B0%D1%8F/%D0%94%D0%B5%D0%BA%D0%B0%D0%B1%D1%80%D1%8C/12/photo_2025-12-12_19-02-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1" y="2183917"/>
            <a:ext cx="3112666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s://transport.mos.ru/common/upload/%D0%98%D0%BD%D0%BE%D1%84%D1%86%D0%B5%D0%BD%D1%82%D1%80%20-%20%D0%BD%D0%BE%D0%B2%D0%B0%D1%8F/%D0%94%D0%B5%D0%BA%D0%B0%D0%B1%D1%80%D1%8C/12/photo_2025-12-12_19-02-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2183916"/>
            <a:ext cx="3112667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13336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18146"/>
            <a:ext cx="9144000" cy="6039854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ru-RU" sz="4400" dirty="0">
                <a:latin typeface="Didact Gothic"/>
                <a:ea typeface="Didact Gothic"/>
                <a:cs typeface="Didact Gothic"/>
                <a:sym typeface="Didact Gothic"/>
              </a:rPr>
              <a:t>В недавней </a:t>
            </a:r>
            <a:r>
              <a:rPr lang="ru-RU" sz="4400" dirty="0" smtClean="0">
                <a:latin typeface="Didact Gothic"/>
                <a:ea typeface="Didact Gothic"/>
                <a:cs typeface="Didact Gothic"/>
                <a:sym typeface="Didact Gothic"/>
              </a:rPr>
              <a:t>киноадаптации, </a:t>
            </a:r>
            <a:r>
              <a:rPr lang="ru-RU" sz="4400" dirty="0">
                <a:latin typeface="Didact Gothic"/>
                <a:ea typeface="Didact Gothic"/>
                <a:cs typeface="Didact Gothic"/>
                <a:sym typeface="Didact Gothic"/>
              </a:rPr>
              <a:t>этого правителя джунглей озвучивал </a:t>
            </a:r>
            <a:r>
              <a:rPr lang="ru-RU" sz="4400" dirty="0">
                <a:latin typeface="Didact Gothic"/>
                <a:ea typeface="Didact Gothic"/>
                <a:cs typeface="Didact Gothic"/>
              </a:rPr>
              <a:t>Бенедикт Камбербэтч</a:t>
            </a:r>
            <a:r>
              <a:rPr lang="ru-RU" sz="4400" dirty="0">
                <a:latin typeface="Didact Gothic"/>
                <a:ea typeface="Didact Gothic"/>
                <a:cs typeface="Didact Gothic"/>
                <a:sym typeface="Didact Gothic"/>
              </a:rPr>
              <a:t>, известный своей любовью озвучивать злодеев. А нам он знаком по голосу Анатолия Папанова. Назовите этого героя.</a:t>
            </a:r>
          </a:p>
        </p:txBody>
      </p:sp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lang="ru-RU" sz="3000" noProof="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5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/8 «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Матрица 2.0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	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58" name="AutoShape 22" descr="ряд елки PNG и картинки пнг | рисунок Векторы и PSD | Бесплатная загрузка 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60" name="AutoShape 24" descr="ряд елки PNG и картинки пнг | рисунок Векторы и PSD | Бесплатная загрузка 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4" name="AutoShape 38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6" name="AutoShape 40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8" name="AutoShape 42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90" name="AutoShape 54" descr="Ledcolorful Light Christmas String Garland Dalam Bentuk Lingkaran, Lampu,  Led, Latar Belakang PNG Transparan Clipart dan File PSD untuk Unduh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92" name="AutoShape 56" descr="Dekorasi Cahaya Berbentuk Lingkaran Bertema Natal, Baru, Liburan, Gembira  PNG dan Vektor dengan Background Transparan untuk Unduh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95002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18146"/>
            <a:ext cx="9144000" cy="1228768"/>
          </a:xfrm>
          <a:solidFill>
            <a:schemeClr val="bg1">
              <a:lumMod val="95000"/>
              <a:alpha val="0"/>
            </a:schemeClr>
          </a:solidFill>
        </p:spPr>
        <p:txBody>
          <a:bodyPr>
            <a:noAutofit/>
          </a:bodyPr>
          <a:lstStyle/>
          <a:p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Герб какого белорусского города брестской области изображен?</a:t>
            </a:r>
          </a:p>
        </p:txBody>
      </p:sp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6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/8 «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Матрица 2.0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	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58" name="AutoShape 22" descr="ряд елки PNG и картинки пнг | рисунок Векторы и PSD | Бесплатная загрузка 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60" name="AutoShape 24" descr="ряд елки PNG и картинки пнг | рисунок Векторы и PSD | Бесплатная загрузка 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4" name="AutoShape 38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6" name="AutoShape 40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8" name="AutoShape 42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90" name="AutoShape 54" descr="Ledcolorful Light Christmas String Garland Dalam Bentuk Lingkaran, Lampu,  Led, Latar Belakang PNG Transparan Clipart dan File PSD untuk Unduh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92" name="AutoShape 56" descr="Dekorasi Cahaya Berbentuk Lingkaran Bertema Natal, Baru, Liburan, Gembira  PNG dan Vektor dengan Background Transparan untuk Unduh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64" y="2046913"/>
            <a:ext cx="4040671" cy="481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20269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18146"/>
            <a:ext cx="9144000" cy="6039854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  <a:t>Мы соединили отрывки из двух куплетов известной бардовской песни</a:t>
            </a:r>
            <a:r>
              <a:rPr lang="ru-RU" sz="2800" dirty="0" smtClean="0">
                <a:latin typeface="Didact Gothic"/>
                <a:ea typeface="Didact Gothic"/>
                <a:cs typeface="Didact Gothic"/>
                <a:sym typeface="Didact Gothic"/>
              </a:rPr>
              <a:t>:</a:t>
            </a:r>
            <a:br>
              <a:rPr lang="ru-RU" sz="2800" dirty="0" smtClean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  <a:t/>
            </a:r>
            <a:b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  <a:t>Стоят они, ребята,</a:t>
            </a:r>
            <a:b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  <a:t>Точёные тела,</a:t>
            </a:r>
            <a:b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  <a:t>Поставлены когда-то,</a:t>
            </a:r>
            <a:b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  <a:t>А смена не пришла.</a:t>
            </a:r>
            <a:b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  <a:t>Их тяжкая работа</a:t>
            </a:r>
            <a:b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  <a:t>Важней иных работ:</a:t>
            </a:r>
            <a:b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  <a:t>Из них ослабни кто-то —</a:t>
            </a:r>
            <a:b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  <a:t>И небо упадёт.</a:t>
            </a:r>
            <a:b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  <a:t/>
            </a:r>
            <a:b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sz="2800" dirty="0">
                <a:latin typeface="Didact Gothic"/>
                <a:ea typeface="Didact Gothic"/>
                <a:cs typeface="Didact Gothic"/>
                <a:sym typeface="Didact Gothic"/>
              </a:rPr>
              <a:t>О ком эта песня?</a:t>
            </a:r>
          </a:p>
        </p:txBody>
      </p:sp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lang="ru-RU" sz="3000" noProof="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7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/8 «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Матрица 2.0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	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58" name="AutoShape 22" descr="ряд елки PNG и картинки пнг | рисунок Векторы и PSD | Бесплатная загрузка 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60" name="AutoShape 24" descr="ряд елки PNG и картинки пнг | рисунок Векторы и PSD | Бесплатная загрузка 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4" name="AutoShape 38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6" name="AutoShape 40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8" name="AutoShape 42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90" name="AutoShape 54" descr="Ledcolorful Light Christmas String Garland Dalam Bentuk Lingkaran, Lampu,  Led, Latar Belakang PNG Transparan Clipart dan File PSD untuk Unduh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92" name="AutoShape 56" descr="Dekorasi Cahaya Berbentuk Lingkaran Bertema Natal, Baru, Liburan, Gembira  PNG dan Vektor dengan Background Transparan untuk Unduh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04419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18146"/>
            <a:ext cx="9144000" cy="6039854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ru-RU" sz="4400" dirty="0">
                <a:latin typeface="Didact Gothic"/>
                <a:ea typeface="Didact Gothic"/>
                <a:cs typeface="Didact Gothic"/>
                <a:sym typeface="Didact Gothic"/>
              </a:rPr>
              <a:t>Продолжите цепочку или напишите загаданную в туре матрицу</a:t>
            </a:r>
            <a:r>
              <a:rPr lang="ru-RU" sz="4400" dirty="0" smtClean="0">
                <a:latin typeface="Didact Gothic"/>
                <a:ea typeface="Didact Gothic"/>
                <a:cs typeface="Didact Gothic"/>
                <a:sym typeface="Didact Gothic"/>
              </a:rPr>
              <a:t>:</a:t>
            </a:r>
            <a:br>
              <a:rPr lang="ru-RU" sz="4400" dirty="0" smtClean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sz="4400" dirty="0">
                <a:latin typeface="Didact Gothic"/>
                <a:ea typeface="Didact Gothic"/>
                <a:cs typeface="Didact Gothic"/>
                <a:sym typeface="Didact Gothic"/>
              </a:rPr>
              <a:t/>
            </a:r>
            <a:br>
              <a:rPr lang="ru-RU" sz="4400" dirty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sz="4400" dirty="0">
                <a:latin typeface="Didact Gothic"/>
                <a:ea typeface="Didact Gothic"/>
                <a:cs typeface="Didact Gothic"/>
                <a:sym typeface="Didact Gothic"/>
              </a:rPr>
              <a:t>ТуПоИлЯкЛаМиСу...</a:t>
            </a:r>
          </a:p>
        </p:txBody>
      </p:sp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8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/8 «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Матрица 2.0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»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	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58" name="AutoShape 22" descr="ряд елки PNG и картинки пнг | рисунок Векторы и PSD | Бесплатная загрузка 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60" name="AutoShape 24" descr="ряд елки PNG и картинки пнг | рисунок Векторы и PSD | Бесплатная загрузка  на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4" name="AutoShape 38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6" name="AutoShape 40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78" name="AutoShape 42" descr="Новогодняя гирлян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90" name="AutoShape 54" descr="Ledcolorful Light Christmas String Garland Dalam Bentuk Lingkaran, Lampu,  Led, Latar Belakang PNG Transparan Clipart dan File PSD untuk Unduh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192" name="AutoShape 56" descr="Dekorasi Cahaya Berbentuk Lingkaran Bertema Natal, Baru, Liburan, Gembira  PNG dan Vektor dengan Background Transparan untuk Unduh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31574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«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Матрица 2.0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»				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7" name="Google Shape;136;p11" descr="0040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0160" y="529389"/>
            <a:ext cx="6357769" cy="6328611"/>
          </a:xfrm>
          <a:prstGeom prst="rect">
            <a:avLst/>
          </a:prstGeom>
          <a:noFill/>
          <a:ln>
            <a:noFill/>
          </a:ln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1281953"/>
            <a:ext cx="9144000" cy="5029199"/>
          </a:xfrm>
          <a:prstGeom prst="roundRect">
            <a:avLst>
              <a:gd name="adj" fmla="val 0"/>
            </a:avLst>
          </a:prstGeom>
          <a:solidFill>
            <a:srgbClr val="EEEEEE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endParaRPr lang="ru-RU" sz="36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36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r>
              <a:rPr lang="ru-RU" sz="7200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ОТВЕТЫ </a:t>
            </a: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>
              <a:buNone/>
            </a:pP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EEEEEE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«Матрица 2.0»</a:t>
            </a: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				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27774"/>
            <a:ext cx="4810125" cy="603022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Didact Gothic"/>
                <a:ea typeface="Didact Gothic"/>
                <a:cs typeface="Didact Gothic"/>
                <a:sym typeface="Didact Gothic"/>
              </a:rPr>
              <a:t>Билл Гейтс:</a:t>
            </a:r>
            <a:br>
              <a:rPr lang="ru-RU" b="1" dirty="0" smtClean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/>
            </a:r>
            <a:b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В </a:t>
            </a: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школе взломал 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компьютерную систему</a:t>
            </a: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, чтобы попасть в класс с девушками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.</a:t>
            </a:r>
            <a:endParaRPr lang="ru-RU" sz="2400" dirty="0" smtClean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7/8 «Игра в правду»			    	</a:t>
            </a:r>
            <a:r>
              <a:rPr kumimoji="0" lang="ru-RU" sz="3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2;p3"/>
          <p:cNvSpPr/>
          <p:nvPr/>
        </p:nvSpPr>
        <p:spPr>
          <a:xfrm>
            <a:off x="0" y="499760"/>
            <a:ext cx="9144000" cy="304801"/>
          </a:xfrm>
          <a:prstGeom prst="rect">
            <a:avLst/>
          </a:prstGeom>
          <a:solidFill>
            <a:srgbClr val="B5506A"/>
          </a:solidFill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3;p3"/>
          <p:cNvSpPr/>
          <p:nvPr/>
        </p:nvSpPr>
        <p:spPr>
          <a:xfrm>
            <a:off x="0" y="50872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903" y="1065940"/>
            <a:ext cx="3706444" cy="555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306513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4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Касабл</a:t>
            </a:r>
            <a:r>
              <a:rPr lang="ru-RU" sz="40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ан</a:t>
            </a:r>
            <a:r>
              <a:rPr lang="ru-RU" sz="4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ка</a:t>
            </a: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1/8 «Матрица 2.0»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	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3792"/>
            <a:ext cx="9144000" cy="608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4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Рестор</a:t>
            </a:r>
            <a:r>
              <a:rPr lang="ru-RU" sz="40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ан</a:t>
            </a:r>
            <a:r>
              <a:rPr lang="ru-RU" sz="4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ru-RU" sz="4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«Плакучая ива»</a:t>
            </a: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2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/8 «Матрица 2.0»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	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227" y="1498455"/>
            <a:ext cx="5359545" cy="535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03170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4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Кат</a:t>
            </a:r>
            <a:r>
              <a:rPr lang="ru-RU" sz="4000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ан</a:t>
            </a:r>
            <a:r>
              <a:rPr lang="ru-RU" sz="4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ие </a:t>
            </a:r>
            <a:r>
              <a:rPr lang="ru-RU" sz="4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на </a:t>
            </a:r>
            <a:r>
              <a:rPr lang="ru-RU" sz="4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коньках</a:t>
            </a: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3/8 «Матрица 2.0»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	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6431"/>
            <a:ext cx="9133006" cy="513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52004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4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Ст</a:t>
            </a:r>
            <a:r>
              <a:rPr lang="ru-RU" sz="4000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ан</a:t>
            </a:r>
            <a:r>
              <a:rPr lang="ru-RU" sz="4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ции </a:t>
            </a:r>
            <a:r>
              <a:rPr lang="ru-RU" sz="4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метро</a:t>
            </a: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4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/8 «Матрица 2.0»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	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7968"/>
            <a:ext cx="9144000" cy="609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8050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4000" dirty="0" err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Шерх</a:t>
            </a:r>
            <a:r>
              <a:rPr lang="ru-RU" sz="4000" b="1" dirty="0" err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ан</a:t>
            </a: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5/8 «Матрица 2.0»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	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7583"/>
            <a:ext cx="9165970" cy="515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16244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4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Г</a:t>
            </a:r>
            <a:r>
              <a:rPr lang="ru-RU" sz="40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ан</a:t>
            </a:r>
            <a:r>
              <a:rPr lang="ru-RU" sz="4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цевичи</a:t>
            </a: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6/8 «Матрица 2.0»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	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236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28534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4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Атл</a:t>
            </a:r>
            <a:r>
              <a:rPr lang="ru-RU" sz="40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ан</a:t>
            </a:r>
            <a:r>
              <a:rPr lang="ru-RU" sz="4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ты</a:t>
            </a: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7/8 «Матрица 2.0»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	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9218" name="Picture 2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" b="9771"/>
          <a:stretch/>
        </p:blipFill>
        <p:spPr bwMode="auto">
          <a:xfrm>
            <a:off x="0" y="1543574"/>
            <a:ext cx="9144000" cy="531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94404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0" y="665936"/>
            <a:ext cx="9144000" cy="619206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ru-RU" sz="4000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Ан</a:t>
            </a:r>
            <a:endParaRPr lang="ru-RU" sz="3200" b="1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" name="Google Shape;70;p3"/>
          <p:cNvSpPr txBox="1">
            <a:spLocks/>
          </p:cNvSpPr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>
              <a:buClr>
                <a:schemeClr val="dk1"/>
              </a:buClr>
              <a:buSzPts val="3600"/>
              <a:defRPr/>
            </a:pP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8/8 «Матрица 2.0»</a:t>
            </a:r>
            <a:r>
              <a:rPr lang="ru-RU" sz="3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</a:t>
            </a:r>
            <a:r>
              <a:rPr lang="ru-RU" sz="3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			    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ATLANT QUIZ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3174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7331"/>
            <a:ext cx="9156698" cy="515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79482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D9">
            <a:alpha val="50000"/>
          </a:srgbClr>
        </a:solidFill>
        <a:effectLst/>
      </p:bgPr>
    </p:bg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268d652088c_0_124"/>
          <p:cNvSpPr txBox="1">
            <a:spLocks noGrp="1"/>
          </p:cNvSpPr>
          <p:nvPr>
            <p:ph type="title"/>
          </p:nvPr>
        </p:nvSpPr>
        <p:spPr>
          <a:xfrm>
            <a:off x="311700" y="116300"/>
            <a:ext cx="8520600" cy="915900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Правила 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6 </a:t>
            </a: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тура</a:t>
            </a:r>
            <a:endParaRPr dirty="0"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2948"/>
              <a:buNone/>
            </a:pPr>
            <a:r>
              <a:rPr lang="ru-RU" sz="3022" b="1" dirty="0" smtClean="0">
                <a:latin typeface="Didact Gothic"/>
                <a:ea typeface="Didact Gothic"/>
                <a:cs typeface="Didact Gothic"/>
                <a:sym typeface="Didact Gothic"/>
              </a:rPr>
              <a:t>В теме</a:t>
            </a:r>
            <a:endParaRPr sz="3022" b="1" dirty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18" name="Google Shape;918;g268d652088c_0_124"/>
          <p:cNvSpPr txBox="1">
            <a:spLocks noGrp="1"/>
          </p:cNvSpPr>
          <p:nvPr>
            <p:ph type="body" idx="1"/>
          </p:nvPr>
        </p:nvSpPr>
        <p:spPr>
          <a:xfrm>
            <a:off x="311700" y="1250408"/>
            <a:ext cx="8520600" cy="5069710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ru-RU" sz="36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8 вопросов по </a:t>
            </a:r>
            <a:r>
              <a:rPr lang="ru-RU" sz="3600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40</a:t>
            </a:r>
            <a:r>
              <a:rPr lang="ru-RU" sz="36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секунд. </a:t>
            </a:r>
          </a:p>
          <a:p>
            <a:pPr marL="0" lvl="0" indent="0" algn="ctr">
              <a:lnSpc>
                <a:spcPct val="100000"/>
              </a:lnSpc>
              <a:spcBef>
                <a:spcPts val="1200"/>
              </a:spcBef>
              <a:buClr>
                <a:schemeClr val="dk1"/>
              </a:buClr>
              <a:buNone/>
            </a:pPr>
            <a:r>
              <a:rPr lang="ru-RU" sz="36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Все вопросы объединены общей темой. </a:t>
            </a:r>
          </a:p>
          <a:p>
            <a:pPr marL="0" lv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ru-RU" sz="36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За каждый правильный ответ присваивается </a:t>
            </a:r>
            <a:r>
              <a:rPr lang="ru-RU" sz="3600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1 балл</a:t>
            </a:r>
            <a:r>
              <a:rPr lang="ru-RU" sz="36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.</a:t>
            </a:r>
          </a:p>
          <a:p>
            <a:pPr marL="0" lvl="0" indent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36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За правильно угаданную тему тура присваивается </a:t>
            </a:r>
            <a:r>
              <a:rPr lang="ru-RU" sz="3600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2 балла.</a:t>
            </a: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endParaRPr sz="3200" b="1"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268d652088c_0_1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4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1/8 «В теме»</a:t>
            </a:r>
            <a:r>
              <a:rPr lang="ru-RU" dirty="0">
                <a:latin typeface="Didact Gothic"/>
                <a:ea typeface="Didact Gothic"/>
                <a:cs typeface="Didact Gothic"/>
                <a:sym typeface="Didact Gothic"/>
              </a:rPr>
              <a:t>			    </a:t>
            </a:r>
            <a:r>
              <a:rPr lang="ru-RU" dirty="0" smtClean="0">
                <a:latin typeface="Didact Gothic"/>
                <a:ea typeface="Didact Gothic"/>
                <a:cs typeface="Didact Gothic"/>
                <a:sym typeface="Didact Gothic"/>
              </a:rPr>
              <a:t>	     	      </a:t>
            </a:r>
            <a:r>
              <a:rPr lang="ru-RU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ATLANT </a:t>
            </a:r>
            <a:r>
              <a:rPr lang="ru-RU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QUIZ</a:t>
            </a:r>
            <a:endParaRPr b="1"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24" name="Google Shape;924;g268d652088c_0_129"/>
          <p:cNvSpPr txBox="1">
            <a:spLocks noGrp="1"/>
          </p:cNvSpPr>
          <p:nvPr>
            <p:ph type="body" idx="1"/>
          </p:nvPr>
        </p:nvSpPr>
        <p:spPr>
          <a:xfrm>
            <a:off x="0" y="962526"/>
            <a:ext cx="9144000" cy="5895474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solidFill>
              <a:srgbClr val="7E48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ru-RU" sz="4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В 390 </a:t>
            </a:r>
            <a:r>
              <a:rPr lang="ru-RU" sz="4000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году </a:t>
            </a:r>
            <a:r>
              <a:rPr lang="ru-RU" sz="4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до н.э. римские воины получили настоящий фриспин, после того, как услышали предупреждение о приближающихся лазутчиках Галлов. Кто подал сигнал, если известно, что собак после этого еще долго подвергали ежегодному символическому наказанию</a:t>
            </a:r>
            <a:r>
              <a:rPr lang="ru-RU" sz="44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.</a:t>
            </a:r>
            <a:endParaRPr lang="ru-RU" sz="4400" dirty="0" smtClean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8" name="Google Shape;72;p3"/>
          <p:cNvSpPr/>
          <p:nvPr/>
        </p:nvSpPr>
        <p:spPr>
          <a:xfrm>
            <a:off x="0" y="663390"/>
            <a:ext cx="9144000" cy="304801"/>
          </a:xfrm>
          <a:prstGeom prst="rect">
            <a:avLst/>
          </a:prstGeom>
          <a:noFill/>
          <a:ln w="38100" cap="flat" cmpd="sng">
            <a:solidFill>
              <a:srgbClr val="B550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73;p3"/>
          <p:cNvSpPr/>
          <p:nvPr/>
        </p:nvSpPr>
        <p:spPr>
          <a:xfrm>
            <a:off x="0" y="672354"/>
            <a:ext cx="9144000" cy="277906"/>
          </a:xfrm>
          <a:prstGeom prst="rect">
            <a:avLst/>
          </a:prstGeom>
          <a:solidFill>
            <a:srgbClr val="F28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5010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6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6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0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00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0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02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03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04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05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06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07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08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09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2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3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4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5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6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7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8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9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0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2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3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4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5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6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7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8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9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3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30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3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32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33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34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35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36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37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38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39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4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40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4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42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43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44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45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46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47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48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49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5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50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5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52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53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54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55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56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57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58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59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6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60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6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62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63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64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65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66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67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68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69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7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70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7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72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73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74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75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76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77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78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79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8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80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8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82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83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84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85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86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87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88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89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9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90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9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92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93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94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95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96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97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98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99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5855</TotalTime>
  <Words>3401</Words>
  <Application>Microsoft Office PowerPoint</Application>
  <PresentationFormat>Экран (4:3)</PresentationFormat>
  <Paragraphs>443</Paragraphs>
  <Slides>131</Slides>
  <Notes>80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131</vt:i4>
      </vt:variant>
    </vt:vector>
  </HeadingPairs>
  <TitlesOfParts>
    <vt:vector size="134" baseType="lpstr">
      <vt:lpstr>Arial</vt:lpstr>
      <vt:lpstr>Didact Gothic</vt:lpstr>
      <vt:lpstr>Simple Light</vt:lpstr>
      <vt:lpstr>Презентация PowerPoint</vt:lpstr>
      <vt:lpstr>Правила 1 тура «Игра в правду»</vt:lpstr>
      <vt:lpstr>Кристиан Бейл:  Съемки его первой в карьере роли были в советском фильме и их прервала чернобыльская авария.</vt:lpstr>
      <vt:lpstr>Марк Твен:  Не пользовался запятыми.</vt:lpstr>
      <vt:lpstr>Энтони Хопкинс:  Его внуки боятся общаться с ним из-за образа Ганнибала Лектера.</vt:lpstr>
      <vt:lpstr>Евгений Леонов:  Случайно придумал название фильма, напевая на площадке несвязную белиберду.</vt:lpstr>
      <vt:lpstr>Дональд Трамп:  В создании фильма 1992 года «На Дерибасовской хорошая погода, на Брайтон бич опять идут дожди» Леониду Гайдаю оказал помощь Дональд Трамп, предоставив возможность проведения съемок в своем казино «Тадж-Махал».</vt:lpstr>
      <vt:lpstr>Майлк Джордан:  На логотипе «Jumpman» от  «Air Jordan» он в штанах.</vt:lpstr>
      <vt:lpstr>Билл Гейтс:  В школе взломал компьютерную систему, чтобы попасть в класс с девушками.</vt:lpstr>
      <vt:lpstr>Джастин Тимберлейк:   Исполнил гимн для двух конкурирующих сетей супермаркетов и получил пожизненный бан от обоих сетей.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 2 тура «Цепная реакция»</vt:lpstr>
      <vt:lpstr>В честь какого бога назван пистолет, способный обезвредить преступника с неким параметром в 300 кВт?</vt:lpstr>
      <vt:lpstr>Аналогами одного известного вам выражения являются иностранные фразы, которые можно дословно перевести так: «лесной телеграф», «мельница слухов», «из уст в уста». Какой предмет одежды упоминается в известном вам выражении?</vt:lpstr>
      <vt:lpstr>В этом фильме 2024 года к образу известного персонажа, сыгранного Биллом Скарсгардом, впервые были добавлены усы. Режиссёр подчеркивал, что для мужчин Трансильвании усы были обязательным атрибутом и граф наверняка их носил. Назовите графа.</vt:lpstr>
      <vt:lpstr>В НЁМ иногда встречаются так называемые «дворцовые перевороты», которые происходят из-за вирусных инфекций, влияющих на выработку феромона, без которого невозможно поддерживать лояльность «подданных». Назовите ЕГО  (место, где происходят перевороты).</vt:lpstr>
      <vt:lpstr>Старый ОН находится в 5000 километров от Нового и младше на 1500 тысячи лет. ЕГО основали римляне и сразу сделали столицей провинции. Назовите его.</vt:lpstr>
      <vt:lpstr>Назовите испанца в центре картины.</vt:lpstr>
      <vt:lpstr>Американец Дональд Деттлофф с Гавайев создал уникальный забор из более чем 600 бывших в употреблении досок. Забор теперь является достопримечательностью острова Мауи и считается Меккой для фанатов... какого вида спорта?</vt:lpstr>
      <vt:lpstr>Возьмите тонкий стержень длиною около  3 метров. К верхнему концу стержня прикрепите медную проволоку длиной в фут, заостренную, как игла. Суда, на верхушке мачты которых будет прикреплено острие с проволокой, спускающейся вниз на палубу, а затем по одному из вантов и обшивке в воду, будут предохранены от напасти. Так Бенджамин описал свое изобретение.  Как оно называется?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 3 тура «Песнь льда и полоскания»</vt:lpstr>
      <vt:lpstr>Назовите композитора.</vt:lpstr>
      <vt:lpstr>Назовите сериал по вступительной мелодии.</vt:lpstr>
      <vt:lpstr>Назовите исполнителя.</vt:lpstr>
      <vt:lpstr>Назовите исполнителя.</vt:lpstr>
      <vt:lpstr>Назовите группу по каверу.</vt:lpstr>
      <vt:lpstr>Назовите исполнителя.</vt:lpstr>
      <vt:lpstr>Назовите исполнителей дуэта.</vt:lpstr>
      <vt:lpstr>Мы перевернули композицию. Назовите исполнителей дуэт.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 4 тура «Каламбургер»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 5 тура «Матрица 2.0»</vt:lpstr>
      <vt:lpstr>Песков Сахары жаркий стон Атлантический мой сон Подари мне ты, богиня, Сладкий ломтик апельсина Ты как сладкая приманка Знойный город  ...  О каком городе Лариса Рубальская сочинила это стихотворение?</vt:lpstr>
      <vt:lpstr>Новодел, полностью повторяющий локацию из всем известного фильма 1968 года. Назовите это место тремя словами.</vt:lpstr>
      <vt:lpstr>В  XVIII веке, с эпохи Петра I, это входит в дворянский досуг, как европейская мода. Не про скорость и рекорды, а ради нового образа поведения. В XIX веке действо выходит «в люди», но все с тем же смыслом - знакомство, флирт, умение держать осанку, входить в повороты, делать пируэты. Ответьте, что это, тремя словами.</vt:lpstr>
      <vt:lpstr>Чем вдохновлялся автор этих кокошников?</vt:lpstr>
      <vt:lpstr>В недавней киноадаптации, этого правителя джунглей озвучивал Бенедикт Камбербэтч, известный своей любовью озвучивать злодеев. А нам он знаком по голосу Анатолия Папанова. Назовите этого героя.</vt:lpstr>
      <vt:lpstr>Герб какого белорусского города брестской области изображен?</vt:lpstr>
      <vt:lpstr>Мы соединили отрывки из двух куплетов известной бардовской песни:  Стоят они, ребята, Точёные тела, Поставлены когда-то, А смена не пришла. Их тяжкая работа Важней иных работ: Из них ослабни кто-то — И небо упадёт.  О ком эта песня?</vt:lpstr>
      <vt:lpstr>Продолжите цепочку или напишите загаданную в туре матрицу:  ТуПоИлЯкЛаМиСу...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 6 тура В теме</vt:lpstr>
      <vt:lpstr>1/8 «В теме»                    ATLANT QUIZ</vt:lpstr>
      <vt:lpstr>2/8 «В теме»                    ATLANT QUIZ</vt:lpstr>
      <vt:lpstr>3/8 «В теме»                    ATLANT QUIZ</vt:lpstr>
      <vt:lpstr>4/8 «В теме»                    ATLANT QUIZ</vt:lpstr>
      <vt:lpstr>5/8 «В теме»                    ATLANT QUIZ</vt:lpstr>
      <vt:lpstr>6/8 «В теме»                    ATLANT QUIZ</vt:lpstr>
      <vt:lpstr>7/8 «В теме»                    ATLANT QUIZ</vt:lpstr>
      <vt:lpstr>8/8 «В теме»                    ATLANT QUIZ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 7 тура Ставки сделаны</vt:lpstr>
      <vt:lpstr>1/4 «Ставки сделаны»              ATLANT QUIZ</vt:lpstr>
      <vt:lpstr>2/4 «Ставки сделаны»              ATLANT QUIZ</vt:lpstr>
      <vt:lpstr>3/4 «Ставки сделаны»              ATLANT QUIZ</vt:lpstr>
      <vt:lpstr>4/4 «Ставки сделаны»              ATLANT QUIZ</vt:lpstr>
      <vt:lpstr>«Ставки сделаны»                                       ATLANT QUIZ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Артемчик Наталья Игоревна</dc:creator>
  <cp:lastModifiedBy>Артемчик Наталья Игоревна</cp:lastModifiedBy>
  <cp:revision>571</cp:revision>
  <dcterms:modified xsi:type="dcterms:W3CDTF">2026-03-11T14:35:25Z</dcterms:modified>
</cp:coreProperties>
</file>